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1" r:id="rId3"/>
  </p:sldMasterIdLst>
  <p:notesMasterIdLst>
    <p:notesMasterId r:id="rId87"/>
  </p:notesMasterIdLst>
  <p:sldIdLst>
    <p:sldId id="270" r:id="rId4"/>
    <p:sldId id="367" r:id="rId5"/>
    <p:sldId id="636" r:id="rId6"/>
    <p:sldId id="641" r:id="rId7"/>
    <p:sldId id="698" r:id="rId8"/>
    <p:sldId id="699" r:id="rId9"/>
    <p:sldId id="693" r:id="rId10"/>
    <p:sldId id="697" r:id="rId11"/>
    <p:sldId id="720" r:id="rId12"/>
    <p:sldId id="678" r:id="rId13"/>
    <p:sldId id="683" r:id="rId14"/>
    <p:sldId id="681" r:id="rId15"/>
    <p:sldId id="684" r:id="rId16"/>
    <p:sldId id="685" r:id="rId17"/>
    <p:sldId id="686" r:id="rId18"/>
    <p:sldId id="700" r:id="rId19"/>
    <p:sldId id="701" r:id="rId20"/>
    <p:sldId id="708" r:id="rId21"/>
    <p:sldId id="662" r:id="rId22"/>
    <p:sldId id="718" r:id="rId23"/>
    <p:sldId id="719" r:id="rId24"/>
    <p:sldId id="293" r:id="rId25"/>
    <p:sldId id="294" r:id="rId26"/>
    <p:sldId id="295" r:id="rId27"/>
    <p:sldId id="297" r:id="rId28"/>
    <p:sldId id="296" r:id="rId29"/>
    <p:sldId id="299" r:id="rId30"/>
    <p:sldId id="679" r:id="rId31"/>
    <p:sldId id="680" r:id="rId32"/>
    <p:sldId id="702" r:id="rId33"/>
    <p:sldId id="703" r:id="rId34"/>
    <p:sldId id="301" r:id="rId35"/>
    <p:sldId id="302" r:id="rId36"/>
    <p:sldId id="305" r:id="rId37"/>
    <p:sldId id="304" r:id="rId38"/>
    <p:sldId id="704" r:id="rId39"/>
    <p:sldId id="312" r:id="rId40"/>
    <p:sldId id="705" r:id="rId41"/>
    <p:sldId id="350" r:id="rId42"/>
    <p:sldId id="710" r:id="rId43"/>
    <p:sldId id="351" r:id="rId44"/>
    <p:sldId id="709" r:id="rId45"/>
    <p:sldId id="353" r:id="rId46"/>
    <p:sldId id="354" r:id="rId47"/>
    <p:sldId id="355" r:id="rId48"/>
    <p:sldId id="715" r:id="rId49"/>
    <p:sldId id="356" r:id="rId50"/>
    <p:sldId id="717" r:id="rId51"/>
    <p:sldId id="357" r:id="rId52"/>
    <p:sldId id="706" r:id="rId53"/>
    <p:sldId id="323" r:id="rId54"/>
    <p:sldId id="711" r:id="rId55"/>
    <p:sldId id="286" r:id="rId56"/>
    <p:sldId id="714" r:id="rId57"/>
    <p:sldId id="324" r:id="rId58"/>
    <p:sldId id="325" r:id="rId59"/>
    <p:sldId id="327" r:id="rId60"/>
    <p:sldId id="358" r:id="rId61"/>
    <p:sldId id="317" r:id="rId62"/>
    <p:sldId id="318" r:id="rId63"/>
    <p:sldId id="319" r:id="rId64"/>
    <p:sldId id="320" r:id="rId65"/>
    <p:sldId id="361" r:id="rId66"/>
    <p:sldId id="321" r:id="rId67"/>
    <p:sldId id="359" r:id="rId68"/>
    <p:sldId id="322" r:id="rId69"/>
    <p:sldId id="362" r:id="rId70"/>
    <p:sldId id="363" r:id="rId71"/>
    <p:sldId id="364" r:id="rId72"/>
    <p:sldId id="328" r:id="rId73"/>
    <p:sldId id="329" r:id="rId74"/>
    <p:sldId id="712" r:id="rId75"/>
    <p:sldId id="707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721" r:id="rId84"/>
    <p:sldId id="338" r:id="rId85"/>
    <p:sldId id="267" r:id="rId8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401"/>
    <a:srgbClr val="FFF101"/>
    <a:srgbClr val="D8117D"/>
    <a:srgbClr val="00A3DB"/>
    <a:srgbClr val="BD2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1" autoAdjust="0"/>
    <p:restoredTop sz="94694" autoAdjust="0"/>
  </p:normalViewPr>
  <p:slideViewPr>
    <p:cSldViewPr showGuides="1">
      <p:cViewPr varScale="1">
        <p:scale>
          <a:sx n="117" d="100"/>
          <a:sy n="117" d="100"/>
        </p:scale>
        <p:origin x="10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theme" Target="theme/theme1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BA29D-3316-BC45-98F1-04EC86D25323}" type="datetimeFigureOut">
              <a:rPr lang="it-IT" smtClean="0"/>
              <a:t>12/03/23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400FD-31EF-2744-8BE5-957D28FDF03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9799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B751E00-0CE5-B543-B667-352AEA1A3F7C}" type="datetime1">
              <a:rPr kumimoji="0" lang="en-US" altLang="x-none" sz="1200">
                <a:latin typeface="Times New Roman" charset="0"/>
              </a:rPr>
              <a:pPr/>
              <a:t>3/12/23</a:t>
            </a:fld>
            <a:endParaRPr kumimoji="0" lang="en-US" altLang="x-none" sz="1200">
              <a:latin typeface="Times New Roman" charset="0"/>
            </a:endParaRPr>
          </a:p>
        </p:txBody>
      </p:sp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2F2D916-DFDF-A74D-97DE-AECFB878306D}" type="slidenum">
              <a:rPr kumimoji="0" lang="en-US" altLang="x-none" sz="1200">
                <a:latin typeface="Times New Roman" charset="0"/>
              </a:rPr>
              <a:pPr/>
              <a:t>1</a:t>
            </a:fld>
            <a:endParaRPr kumimoji="0" lang="en-US" altLang="x-none" sz="1200">
              <a:latin typeface="Times New Roman" charset="0"/>
            </a:endParaRPr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925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400FD-31EF-2744-8BE5-957D28FDF038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273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400FD-31EF-2744-8BE5-957D28FDF038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6678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400FD-31EF-2744-8BE5-957D28FDF038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1527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400FD-31EF-2744-8BE5-957D28FDF038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9634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563888" y="552723"/>
            <a:ext cx="5185023" cy="4532461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1" hasCustomPrompt="1"/>
          </p:nvPr>
        </p:nvSpPr>
        <p:spPr>
          <a:xfrm>
            <a:off x="3563938" y="5379814"/>
            <a:ext cx="5256212" cy="42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Nome Cognome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3563938" y="5877942"/>
            <a:ext cx="5329237" cy="7914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Dipartimento/Struttura </a:t>
            </a:r>
            <a:r>
              <a:rPr lang="it-IT" dirty="0" err="1"/>
              <a:t>xxxxxx</a:t>
            </a:r>
            <a:r>
              <a:rPr lang="it-IT" dirty="0"/>
              <a:t> </a:t>
            </a:r>
            <a:r>
              <a:rPr lang="it-IT" dirty="0" err="1"/>
              <a:t>xxxxxxxxxxxx</a:t>
            </a:r>
            <a:r>
              <a:rPr lang="it-IT" dirty="0"/>
              <a:t> </a:t>
            </a:r>
            <a:r>
              <a:rPr lang="it-IT" dirty="0" err="1"/>
              <a:t>xxxxxxxx</a:t>
            </a:r>
            <a:r>
              <a:rPr lang="it-IT" dirty="0"/>
              <a:t> </a:t>
            </a:r>
            <a:r>
              <a:rPr lang="it-IT" dirty="0" err="1"/>
              <a:t>xxxxx</a:t>
            </a:r>
            <a:r>
              <a:rPr lang="it-IT" dirty="0"/>
              <a:t> </a:t>
            </a:r>
            <a:r>
              <a:rPr lang="it-IT" dirty="0" err="1"/>
              <a:t>xxxxxxxxxxxxxxxxxxx</a:t>
            </a:r>
            <a:r>
              <a:rPr lang="it-IT" dirty="0"/>
              <a:t> </a:t>
            </a:r>
            <a:r>
              <a:rPr lang="it-IT" dirty="0" err="1"/>
              <a:t>xxxxx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672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563888" y="552723"/>
            <a:ext cx="5185023" cy="4532461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it-IT"/>
              <a:t>Fare clic per modificare stile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772400" cy="1447800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43000" y="1981200"/>
            <a:ext cx="7772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633248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772400" cy="1447800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43000" y="1981200"/>
            <a:ext cx="7772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152400"/>
            <a:ext cx="1573918" cy="9320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5616" y="2780928"/>
            <a:ext cx="6912768" cy="4323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Nome Cognome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079612" y="3573016"/>
            <a:ext cx="6984776" cy="9361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Struttura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1042988" y="4725144"/>
            <a:ext cx="7058025" cy="14401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00" b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nome.cognome@unibo.it</a:t>
            </a:r>
          </a:p>
          <a:p>
            <a:pPr lvl="0"/>
            <a:r>
              <a:rPr lang="it-IT" dirty="0"/>
              <a:t>051 20 99982</a:t>
            </a:r>
          </a:p>
        </p:txBody>
      </p:sp>
    </p:spTree>
    <p:extLst>
      <p:ext uri="{BB962C8B-B14F-4D97-AF65-F5344CB8AC3E}">
        <p14:creationId xmlns:p14="http://schemas.microsoft.com/office/powerpoint/2010/main" val="424945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D2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556792"/>
            <a:ext cx="2808312" cy="2808312"/>
          </a:xfrm>
          <a:prstGeom prst="rect">
            <a:avLst/>
          </a:prstGeom>
        </p:spPr>
      </p:pic>
      <p:cxnSp>
        <p:nvCxnSpPr>
          <p:cNvPr id="12" name="Connettore 1 11"/>
          <p:cNvCxnSpPr/>
          <p:nvPr userDrawn="1"/>
        </p:nvCxnSpPr>
        <p:spPr>
          <a:xfrm>
            <a:off x="3275856" y="188640"/>
            <a:ext cx="0" cy="64087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65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 userDrawn="1"/>
        </p:nvSpPr>
        <p:spPr>
          <a:xfrm>
            <a:off x="6580262" y="6173407"/>
            <a:ext cx="2411760" cy="548680"/>
          </a:xfrm>
          <a:prstGeom prst="rect">
            <a:avLst/>
          </a:prstGeom>
          <a:solidFill>
            <a:srgbClr val="BD2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2011" y="6182111"/>
            <a:ext cx="2008262" cy="53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5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D2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886" y="620688"/>
            <a:ext cx="2052228" cy="2052228"/>
          </a:xfrm>
          <a:prstGeom prst="rect">
            <a:avLst/>
          </a:prstGeom>
        </p:spPr>
      </p:pic>
      <p:sp>
        <p:nvSpPr>
          <p:cNvPr id="9" name="CasellaDiTesto 8"/>
          <p:cNvSpPr txBox="1"/>
          <p:nvPr userDrawn="1"/>
        </p:nvSpPr>
        <p:spPr>
          <a:xfrm>
            <a:off x="3131840" y="6453336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</a:rPr>
              <a:t>www.unibo.it</a:t>
            </a:r>
          </a:p>
        </p:txBody>
      </p:sp>
    </p:spTree>
    <p:extLst>
      <p:ext uri="{BB962C8B-B14F-4D97-AF65-F5344CB8AC3E}">
        <p14:creationId xmlns:p14="http://schemas.microsoft.com/office/powerpoint/2010/main" val="186839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ample.com/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3.org/TR/css3-mediaqueries/" TargetMode="External"/><Relationship Id="rId3" Type="http://schemas.openxmlformats.org/officeDocument/2006/relationships/hyperlink" Target="http://www.w3.org/TR/CSS2/" TargetMode="External"/><Relationship Id="rId7" Type="http://schemas.openxmlformats.org/officeDocument/2006/relationships/hyperlink" Target="http://www.w3.org/TR/css3-multicol/" TargetMode="External"/><Relationship Id="rId2" Type="http://schemas.openxmlformats.org/officeDocument/2006/relationships/hyperlink" Target="http://www.w3.org/TR/CSS1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w3.org/TR/css3-namespace/" TargetMode="External"/><Relationship Id="rId5" Type="http://schemas.openxmlformats.org/officeDocument/2006/relationships/hyperlink" Target="http://www.w3.org/TR/css3-color/" TargetMode="External"/><Relationship Id="rId4" Type="http://schemas.openxmlformats.org/officeDocument/2006/relationships/hyperlink" Target="http://www.w3.org/TR/css3-selectors/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it-IT" sz="4000" dirty="0">
                <a:cs typeface="+mj-cs"/>
              </a:rPr>
              <a:t>CSS e page layout</a:t>
            </a:r>
            <a:endParaRPr lang="it-IT" i="1" dirty="0">
              <a:cs typeface="+mj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3563938" y="5085184"/>
            <a:ext cx="5256212" cy="42545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Monotype Sorts" charset="0"/>
              <a:buNone/>
              <a:defRPr/>
            </a:pPr>
            <a:r>
              <a:rPr lang="it-IT" sz="3200" b="1" dirty="0">
                <a:cs typeface="+mn-cs"/>
              </a:rPr>
              <a:t>Fabio Vitali</a:t>
            </a:r>
          </a:p>
          <a:p>
            <a:pPr marL="0" indent="0">
              <a:buFont typeface="Monotype Sorts" charset="0"/>
              <a:buNone/>
              <a:defRPr/>
            </a:pPr>
            <a:endParaRPr lang="it-IT" dirty="0">
              <a:cs typeface="+mn-cs"/>
            </a:endParaRPr>
          </a:p>
        </p:txBody>
      </p:sp>
      <p:sp>
        <p:nvSpPr>
          <p:cNvPr id="2" name="Segnaposto testo 1"/>
          <p:cNvSpPr>
            <a:spLocks noGrp="1"/>
          </p:cNvSpPr>
          <p:nvPr>
            <p:ph type="body" sz="quarter" idx="12"/>
          </p:nvPr>
        </p:nvSpPr>
        <p:spPr>
          <a:xfrm>
            <a:off x="3563938" y="5589240"/>
            <a:ext cx="5329237" cy="791418"/>
          </a:xfrm>
        </p:spPr>
        <p:txBody>
          <a:bodyPr/>
          <a:lstStyle/>
          <a:p>
            <a:r>
              <a:rPr lang="it-IT" dirty="0"/>
              <a:t>Corsi di laurea in Informatica </a:t>
            </a:r>
          </a:p>
          <a:p>
            <a:r>
              <a:rPr lang="it-IT" dirty="0"/>
              <a:t>Alma Mater </a:t>
            </a:r>
            <a:r>
              <a:rPr lang="mr-IN" dirty="0"/>
              <a:t>–</a:t>
            </a:r>
            <a:r>
              <a:rPr lang="it-IT" dirty="0"/>
              <a:t> Università di Bologna</a:t>
            </a:r>
          </a:p>
        </p:txBody>
      </p:sp>
    </p:spTree>
    <p:extLst>
      <p:ext uri="{BB962C8B-B14F-4D97-AF65-F5344CB8AC3E}">
        <p14:creationId xmlns:p14="http://schemas.microsoft.com/office/powerpoint/2010/main" val="1885173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B64C71-D1EE-4F45-8826-30B0B33EF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Aspetti del page layout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9E48C1-EFAF-8745-8BEA-540464240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it-IT"/>
              <a:t>Orientamento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/>
              <a:t>Aspect Ratio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/>
              <a:t>Dimensioni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/>
              <a:t>Risoluzione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/>
              <a:t>Griglie di layout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/>
              <a:t>La sezione aurea</a:t>
            </a:r>
          </a:p>
        </p:txBody>
      </p:sp>
    </p:spTree>
    <p:extLst>
      <p:ext uri="{BB962C8B-B14F-4D97-AF65-F5344CB8AC3E}">
        <p14:creationId xmlns:p14="http://schemas.microsoft.com/office/powerpoint/2010/main" val="2256458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A49062-7869-174B-90BB-45A9105C7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Orientamento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C50A70-3CB8-974D-B7BD-00539D1AC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44824"/>
            <a:ext cx="7772400" cy="4114800"/>
          </a:xfrm>
        </p:spPr>
        <p:txBody>
          <a:bodyPr/>
          <a:lstStyle/>
          <a:p>
            <a:r>
              <a:rPr lang="it-IT" sz="2400" dirty="0"/>
              <a:t>Le aree rettangolari hanno due orientamenti naturali: </a:t>
            </a:r>
          </a:p>
          <a:p>
            <a:pPr lvl="1"/>
            <a:r>
              <a:rPr lang="it-IT" sz="2000" dirty="0" err="1"/>
              <a:t>portrait</a:t>
            </a:r>
            <a:r>
              <a:rPr lang="it-IT" sz="2000" dirty="0"/>
              <a:t> (la dimensione lunga è l'altezza) </a:t>
            </a:r>
          </a:p>
          <a:p>
            <a:pPr lvl="1"/>
            <a:r>
              <a:rPr lang="it-IT" sz="2000" dirty="0" err="1"/>
              <a:t>landscape</a:t>
            </a:r>
            <a:r>
              <a:rPr lang="it-IT" sz="2000" dirty="0"/>
              <a:t> (la dimensione lunga è la larghezza)</a:t>
            </a:r>
          </a:p>
          <a:p>
            <a:r>
              <a:rPr lang="it-IT" sz="2400" dirty="0"/>
              <a:t>La tradizione editoriale di libri è stata per lo più orientata al </a:t>
            </a:r>
            <a:r>
              <a:rPr lang="it-IT" sz="2400" dirty="0" err="1"/>
              <a:t>portrait</a:t>
            </a:r>
            <a:r>
              <a:rPr lang="it-IT" sz="2400" dirty="0"/>
              <a:t>, ma cinema (e TV) sono sempre stati </a:t>
            </a:r>
            <a:r>
              <a:rPr lang="it-IT" sz="2400" dirty="0" err="1"/>
              <a:t>landscape</a:t>
            </a:r>
            <a:r>
              <a:rPr lang="it-IT" sz="2400" dirty="0"/>
              <a:t>. </a:t>
            </a:r>
          </a:p>
          <a:p>
            <a:r>
              <a:rPr lang="it-IT" sz="2400" dirty="0"/>
              <a:t>I computer fino ai laptop usavano il layout degli schermi TV e quindi per lo più </a:t>
            </a:r>
            <a:r>
              <a:rPr lang="it-IT" sz="2400" dirty="0" err="1"/>
              <a:t>landscape</a:t>
            </a:r>
            <a:r>
              <a:rPr lang="it-IT" sz="2400" dirty="0"/>
              <a:t>.</a:t>
            </a:r>
          </a:p>
          <a:p>
            <a:r>
              <a:rPr lang="it-IT" sz="2400" dirty="0"/>
              <a:t>Gli schermi mobili sono bidirezionali, e il </a:t>
            </a:r>
            <a:r>
              <a:rPr lang="it-IT" sz="2400" dirty="0" err="1"/>
              <a:t>portrait</a:t>
            </a:r>
            <a:r>
              <a:rPr lang="it-IT" sz="2400" dirty="0"/>
              <a:t> è l'orientamento più frequente negli smartphone (91%) mentre i tablet passano a </a:t>
            </a:r>
            <a:r>
              <a:rPr lang="it-IT" sz="2400" dirty="0" err="1"/>
              <a:t>portrait</a:t>
            </a:r>
            <a:r>
              <a:rPr lang="it-IT" sz="2400" dirty="0"/>
              <a:t> oltre una certa dimensione (14% a 7", 48% a 8", 82% a 11"). </a:t>
            </a:r>
          </a:p>
        </p:txBody>
      </p:sp>
    </p:spTree>
    <p:extLst>
      <p:ext uri="{BB962C8B-B14F-4D97-AF65-F5344CB8AC3E}">
        <p14:creationId xmlns:p14="http://schemas.microsoft.com/office/powerpoint/2010/main" val="2614594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AC561C-0DF8-DD45-8DA6-5632A5E4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Aspect ratio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02ECAAC-203B-F84B-94D0-3B65E4B5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195712"/>
            <a:ext cx="8303840" cy="5113608"/>
          </a:xfrm>
        </p:spPr>
        <p:txBody>
          <a:bodyPr/>
          <a:lstStyle/>
          <a:p>
            <a:r>
              <a:rPr lang="it-IT" sz="2400"/>
              <a:t>Il rapporto tra altezza e larghezza della pagine/schermo. </a:t>
            </a:r>
          </a:p>
          <a:p>
            <a:r>
              <a:rPr lang="it-IT" sz="2400"/>
              <a:t>Indipendente dalla dimensione e dall'orientamento usato. </a:t>
            </a:r>
          </a:p>
          <a:p>
            <a:r>
              <a:rPr lang="it-IT" sz="2400"/>
              <a:t>Aspect ratio comuni: </a:t>
            </a:r>
          </a:p>
          <a:p>
            <a:pPr lvl="1">
              <a:spcBef>
                <a:spcPts val="0"/>
              </a:spcBef>
            </a:pPr>
            <a:r>
              <a:rPr lang="it-IT" sz="2000">
                <a:solidFill>
                  <a:srgbClr val="0070C0"/>
                </a:solidFill>
              </a:rPr>
              <a:t>Quadrato</a:t>
            </a:r>
            <a:r>
              <a:rPr lang="it-IT" sz="2000"/>
              <a:t> (1.0000) – Non molto usato ma è un punto di partenza</a:t>
            </a:r>
            <a:endParaRPr lang="it-IT" sz="2000">
              <a:solidFill>
                <a:srgbClr val="0070C0"/>
              </a:solidFill>
            </a:endParaRPr>
          </a:p>
          <a:p>
            <a:pPr lvl="1">
              <a:spcBef>
                <a:spcPts val="0"/>
              </a:spcBef>
            </a:pPr>
            <a:r>
              <a:rPr lang="it-IT" sz="2000">
                <a:solidFill>
                  <a:srgbClr val="0070C0"/>
                </a:solidFill>
              </a:rPr>
              <a:t>US Letter</a:t>
            </a:r>
            <a:r>
              <a:rPr lang="it-IT" sz="2000"/>
              <a:t> (</a:t>
            </a:r>
            <a:r>
              <a:rPr lang="it-IT" sz="2000" i="1"/>
              <a:t>1.2941</a:t>
            </a:r>
            <a:r>
              <a:rPr lang="it-IT" sz="2000"/>
              <a:t>) – Carta da lettere americana </a:t>
            </a:r>
          </a:p>
          <a:p>
            <a:pPr lvl="1">
              <a:spcBef>
                <a:spcPts val="0"/>
              </a:spcBef>
            </a:pPr>
            <a:r>
              <a:rPr lang="it-IT" sz="2000">
                <a:solidFill>
                  <a:srgbClr val="0070C0"/>
                </a:solidFill>
              </a:rPr>
              <a:t>4/3</a:t>
            </a:r>
            <a:r>
              <a:rPr lang="it-IT" sz="2000"/>
              <a:t> (</a:t>
            </a:r>
            <a:r>
              <a:rPr lang="it-IT" sz="2000" i="1"/>
              <a:t>1.3333</a:t>
            </a:r>
            <a:r>
              <a:rPr lang="it-IT" sz="2000"/>
              <a:t>) – Trasmissioni televisive analogiche (fino al 2002)</a:t>
            </a:r>
          </a:p>
          <a:p>
            <a:pPr lvl="1">
              <a:spcBef>
                <a:spcPts val="0"/>
              </a:spcBef>
            </a:pPr>
            <a:r>
              <a:rPr lang="it-IT" sz="2000">
                <a:solidFill>
                  <a:srgbClr val="0070C0"/>
                </a:solidFill>
              </a:rPr>
              <a:t>11/8</a:t>
            </a:r>
            <a:r>
              <a:rPr lang="it-IT" sz="2000"/>
              <a:t> (</a:t>
            </a:r>
            <a:r>
              <a:rPr lang="it-IT" sz="2000" i="1"/>
              <a:t>1.3750</a:t>
            </a:r>
            <a:r>
              <a:rPr lang="it-IT" sz="2000"/>
              <a:t>) – i film di Hollywood (Academy ratio 35mm) </a:t>
            </a:r>
          </a:p>
          <a:p>
            <a:pPr lvl="1">
              <a:spcBef>
                <a:spcPts val="0"/>
              </a:spcBef>
            </a:pPr>
            <a:r>
              <a:rPr lang="it-IT" sz="2000">
                <a:solidFill>
                  <a:srgbClr val="0070C0"/>
                </a:solidFill>
              </a:rPr>
              <a:t>ISO 216</a:t>
            </a:r>
            <a:r>
              <a:rPr lang="it-IT" sz="2000"/>
              <a:t> (√2 or </a:t>
            </a:r>
            <a:r>
              <a:rPr lang="it-IT" sz="2000" i="1"/>
              <a:t>1.4142</a:t>
            </a:r>
            <a:r>
              <a:rPr lang="it-IT" sz="2000"/>
              <a:t>) – Carta europea (A0, A1, A2, A3, </a:t>
            </a:r>
            <a:r>
              <a:rPr lang="it-IT" sz="2000" b="1"/>
              <a:t>A4</a:t>
            </a:r>
            <a:r>
              <a:rPr lang="it-IT" sz="2000"/>
              <a:t>, A5)</a:t>
            </a:r>
          </a:p>
          <a:p>
            <a:pPr lvl="1">
              <a:spcBef>
                <a:spcPts val="0"/>
              </a:spcBef>
            </a:pPr>
            <a:r>
              <a:rPr lang="it-IT" sz="2000">
                <a:solidFill>
                  <a:srgbClr val="0070C0"/>
                </a:solidFill>
              </a:rPr>
              <a:t>16/10</a:t>
            </a:r>
            <a:r>
              <a:rPr lang="it-IT" sz="2000"/>
              <a:t> (</a:t>
            </a:r>
            <a:r>
              <a:rPr lang="it-IT" sz="2000" i="1"/>
              <a:t>1.6000</a:t>
            </a:r>
            <a:r>
              <a:rPr lang="it-IT" sz="2000"/>
              <a:t>) – La maggior parte degli schermi di computer moderni</a:t>
            </a:r>
          </a:p>
          <a:p>
            <a:pPr lvl="1">
              <a:spcBef>
                <a:spcPts val="0"/>
              </a:spcBef>
            </a:pPr>
            <a:r>
              <a:rPr lang="it-IT" sz="2000">
                <a:solidFill>
                  <a:srgbClr val="0070C0"/>
                </a:solidFill>
              </a:rPr>
              <a:t>Regola aurea </a:t>
            </a:r>
            <a:r>
              <a:rPr lang="it-IT" sz="2000"/>
              <a:t>(1.6180) – Nel mondo classico il rapporto ideale  </a:t>
            </a:r>
          </a:p>
          <a:p>
            <a:pPr lvl="1">
              <a:spcBef>
                <a:spcPts val="0"/>
              </a:spcBef>
            </a:pPr>
            <a:r>
              <a:rPr lang="it-IT" sz="2000">
                <a:solidFill>
                  <a:srgbClr val="0070C0"/>
                </a:solidFill>
              </a:rPr>
              <a:t>US Legal</a:t>
            </a:r>
            <a:r>
              <a:rPr lang="it-IT" sz="2000"/>
              <a:t> (</a:t>
            </a:r>
            <a:r>
              <a:rPr lang="it-IT" sz="2000" i="1"/>
              <a:t>1.6470</a:t>
            </a:r>
            <a:r>
              <a:rPr lang="it-IT" sz="2000"/>
              <a:t>) – Carta dei documenti legali americani </a:t>
            </a:r>
          </a:p>
          <a:p>
            <a:pPr lvl="1">
              <a:spcBef>
                <a:spcPts val="0"/>
              </a:spcBef>
            </a:pPr>
            <a:r>
              <a:rPr lang="it-IT" sz="2000">
                <a:solidFill>
                  <a:srgbClr val="0070C0"/>
                </a:solidFill>
              </a:rPr>
              <a:t>16/9</a:t>
            </a:r>
            <a:r>
              <a:rPr lang="it-IT" sz="2000"/>
              <a:t> (1.7777) – Schermi TV digitali e molte generazioni di smartphone</a:t>
            </a:r>
          </a:p>
          <a:p>
            <a:pPr lvl="1">
              <a:spcBef>
                <a:spcPts val="0"/>
              </a:spcBef>
            </a:pPr>
            <a:r>
              <a:rPr lang="it-IT" sz="2000">
                <a:solidFill>
                  <a:srgbClr val="0070C0"/>
                </a:solidFill>
              </a:rPr>
              <a:t>18/9</a:t>
            </a:r>
            <a:r>
              <a:rPr lang="it-IT" sz="2000"/>
              <a:t> (</a:t>
            </a:r>
            <a:r>
              <a:rPr lang="it-IT" sz="2000" i="1"/>
              <a:t>2.0000</a:t>
            </a:r>
            <a:r>
              <a:rPr lang="it-IT" sz="2000"/>
              <a:t>) – Nuovi smartphone Android  </a:t>
            </a:r>
          </a:p>
          <a:p>
            <a:pPr lvl="1">
              <a:spcBef>
                <a:spcPts val="0"/>
              </a:spcBef>
            </a:pPr>
            <a:r>
              <a:rPr lang="it-IT" sz="2000">
                <a:solidFill>
                  <a:srgbClr val="0070C0"/>
                </a:solidFill>
              </a:rPr>
              <a:t>19.5/9 </a:t>
            </a:r>
            <a:r>
              <a:rPr lang="it-IT" sz="2000"/>
              <a:t>(2.1666) – Nuovi smartphone iPhone </a:t>
            </a:r>
          </a:p>
          <a:p>
            <a:pPr lvl="1">
              <a:spcBef>
                <a:spcPts val="0"/>
              </a:spcBef>
            </a:pPr>
            <a:r>
              <a:rPr lang="it-IT" sz="2000">
                <a:solidFill>
                  <a:srgbClr val="0070C0"/>
                </a:solidFill>
              </a:rPr>
              <a:t>70mm</a:t>
            </a:r>
            <a:r>
              <a:rPr lang="it-IT" sz="2000"/>
              <a:t> (</a:t>
            </a:r>
            <a:r>
              <a:rPr lang="it-IT" sz="2000" i="1"/>
              <a:t>2.2000</a:t>
            </a:r>
            <a:r>
              <a:rPr lang="it-IT" sz="2000"/>
              <a:t>) – Film di Holliwood ad alta risoluzionex (wide screen)</a:t>
            </a:r>
          </a:p>
        </p:txBody>
      </p:sp>
    </p:spTree>
    <p:extLst>
      <p:ext uri="{BB962C8B-B14F-4D97-AF65-F5344CB8AC3E}">
        <p14:creationId xmlns:p14="http://schemas.microsoft.com/office/powerpoint/2010/main" val="2954037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B38D97-6500-1B4D-BA5A-643B333C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Dimensioni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9CB731A-58DA-B946-8489-2F3C96755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052736"/>
            <a:ext cx="8303840" cy="44672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/>
              <a:t>ISO 216 (1975) stabilisce lo standard internazionale sulla dimensione della carta da usare in stampa con le serie A, B e 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/>
              <a:t>Europa e Asia si sono allineati a questo standard, mentre gli USA e il resto dell'America sostanzialmente no. 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D12799C-97F4-0041-906D-8E4DF475A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2527300"/>
            <a:ext cx="3175000" cy="433070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4525B37-E9C2-FD4D-A0AC-9557BF801F52}"/>
              </a:ext>
            </a:extLst>
          </p:cNvPr>
          <p:cNvSpPr/>
          <p:nvPr/>
        </p:nvSpPr>
        <p:spPr>
          <a:xfrm>
            <a:off x="484634" y="2636912"/>
            <a:ext cx="559953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/>
              <a:t>L'idea di base del modelli ISO 216 è di piegare e tagliare la carta a metà del lato lungo, ottenendo due fogli con lo stesso aspect ratio del foglio di partenza.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/>
              <a:t>Questo è possibile solo con un aspect ratio di √2 (1.4142).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/>
              <a:t>La dimensione A0 è quella di partenza, con area complessiva di 1m</a:t>
            </a:r>
            <a:r>
              <a:rPr lang="it-IT" sz="2400" baseline="30000"/>
              <a:t>2</a:t>
            </a:r>
            <a:r>
              <a:rPr lang="it-IT" sz="2400"/>
              <a:t>.</a:t>
            </a:r>
            <a:endParaRPr lang="it-IT" sz="2400" baseline="30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/>
              <a:t>Le dimensioni B e C sono intermedie (B0 è a metà tra A0 e A1, mentre C0 è a metà tra B0 e B1. Sono molto meno usate. </a:t>
            </a:r>
          </a:p>
        </p:txBody>
      </p:sp>
    </p:spTree>
    <p:extLst>
      <p:ext uri="{BB962C8B-B14F-4D97-AF65-F5344CB8AC3E}">
        <p14:creationId xmlns:p14="http://schemas.microsoft.com/office/powerpoint/2010/main" val="1424473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D90267-AA1F-7F44-B3C3-29D3E600A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Risoluzioni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AFCFE61-BD4B-B847-970E-9E349BFD5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114450"/>
            <a:ext cx="8303840" cy="3971266"/>
          </a:xfrm>
        </p:spPr>
        <p:txBody>
          <a:bodyPr/>
          <a:lstStyle/>
          <a:p>
            <a:r>
              <a:rPr lang="it-IT" sz="2000"/>
              <a:t>In teoria, </a:t>
            </a:r>
            <a:r>
              <a:rPr lang="it-IT" sz="2000" i="1"/>
              <a:t>la risoluzione </a:t>
            </a:r>
            <a:r>
              <a:rPr lang="it-IT" sz="2000"/>
              <a:t>è la densità degli elementi visuali in una unità di area. La risoluzione non è appropriata nella stampa analogica ma è un fattore importante di valutazione nella stampa digitale. Si parla di </a:t>
            </a:r>
            <a:r>
              <a:rPr lang="it-IT" sz="2000" i="1"/>
              <a:t>dots per inches </a:t>
            </a:r>
            <a:r>
              <a:rPr lang="it-IT" sz="2000"/>
              <a:t>(DPI) in stampa, e </a:t>
            </a:r>
            <a:r>
              <a:rPr lang="it-IT" sz="2000" i="1"/>
              <a:t>pixel per inches </a:t>
            </a:r>
            <a:r>
              <a:rPr lang="it-IT" sz="2000"/>
              <a:t>(PPI) negli schermi. </a:t>
            </a:r>
          </a:p>
          <a:p>
            <a:r>
              <a:rPr lang="it-IT" sz="2000"/>
              <a:t>Con risoluzione negli schermia ci si riferisce erroneamente al numero </a:t>
            </a:r>
            <a:r>
              <a:rPr lang="it-IT" sz="2000" b="1"/>
              <a:t>totale</a:t>
            </a:r>
            <a:r>
              <a:rPr lang="it-IT" sz="2000"/>
              <a:t> di pixel invece che alla densità. Per ovviare a questo è stato introdotto il termine pixel density. I due valori sono interdipendenti una vota stabilita la dimensione dello schermo. </a:t>
            </a:r>
          </a:p>
          <a:p>
            <a:r>
              <a:rPr lang="it-IT" sz="2000"/>
              <a:t>Gli schermi digitali hanno tipicamente una densità minore delle stampanti, per cui la visualizzazione su schermo è più sfocata e meno dettagliata della stampa. 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120E9DB6-4EDC-E84A-9E07-4182F8EDA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559422"/>
              </p:ext>
            </p:extLst>
          </p:nvPr>
        </p:nvGraphicFramePr>
        <p:xfrm>
          <a:off x="194310" y="4737308"/>
          <a:ext cx="3829050" cy="16764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240280">
                  <a:extLst>
                    <a:ext uri="{9D8B030D-6E8A-4147-A177-3AD203B41FA5}">
                      <a16:colId xmlns:a16="http://schemas.microsoft.com/office/drawing/2014/main" val="451711201"/>
                    </a:ext>
                  </a:extLst>
                </a:gridCol>
                <a:gridCol w="1588770">
                  <a:extLst>
                    <a:ext uri="{9D8B030D-6E8A-4147-A177-3AD203B41FA5}">
                      <a16:colId xmlns:a16="http://schemas.microsoft.com/office/drawing/2014/main" val="132567971"/>
                    </a:ext>
                  </a:extLst>
                </a:gridCol>
              </a:tblGrid>
              <a:tr h="323215">
                <a:tc>
                  <a:txBody>
                    <a:bodyPr/>
                    <a:lstStyle/>
                    <a:p>
                      <a:r>
                        <a:rPr lang="it-IT" sz="1600"/>
                        <a:t>Stampa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Risoluzione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295720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r>
                        <a:rPr lang="it-IT" sz="1600"/>
                        <a:t>Stampante dot matrix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60-90 DPI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878957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r>
                        <a:rPr lang="it-IT" sz="1600"/>
                        <a:t>Stampante inkjet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300-720 DPI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637216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r>
                        <a:rPr lang="it-IT" sz="1600"/>
                        <a:t>Stampante laser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600-2400 DPI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09309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r>
                        <a:rPr lang="it-IT" sz="1600"/>
                        <a:t>Typesetter professionale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1200-2800 DPI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64120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81412FFA-1E44-FD4D-97D5-263BE2509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31794"/>
              </p:ext>
            </p:extLst>
          </p:nvPr>
        </p:nvGraphicFramePr>
        <p:xfrm>
          <a:off x="4507230" y="4729688"/>
          <a:ext cx="4499610" cy="201168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801074">
                  <a:extLst>
                    <a:ext uri="{9D8B030D-6E8A-4147-A177-3AD203B41FA5}">
                      <a16:colId xmlns:a16="http://schemas.microsoft.com/office/drawing/2014/main" val="451711201"/>
                    </a:ext>
                  </a:extLst>
                </a:gridCol>
                <a:gridCol w="1698536">
                  <a:extLst>
                    <a:ext uri="{9D8B030D-6E8A-4147-A177-3AD203B41FA5}">
                      <a16:colId xmlns:a16="http://schemas.microsoft.com/office/drawing/2014/main" val="132567971"/>
                    </a:ext>
                  </a:extLst>
                </a:gridCol>
              </a:tblGrid>
              <a:tr h="323215">
                <a:tc>
                  <a:txBody>
                    <a:bodyPr/>
                    <a:lstStyle/>
                    <a:p>
                      <a:r>
                        <a:rPr lang="it-IT" sz="1600"/>
                        <a:t>Schermo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Risoluzione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295720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r>
                        <a:rPr lang="it-IT" sz="1600"/>
                        <a:t>Apple standard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72 PPI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878957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r>
                        <a:rPr lang="it-IT" sz="1600"/>
                        <a:t>Windows standard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96 PPI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637216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r>
                        <a:rPr lang="it-IT" sz="1600"/>
                        <a:t>High density TV screens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213-240 PPI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09309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r>
                        <a:rPr lang="it-IT" sz="1600"/>
                        <a:t>Retina display (Mac &amp; iPhones)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220-458 PPI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0641"/>
                  </a:ext>
                </a:extLst>
              </a:tr>
              <a:tr h="323215">
                <a:tc>
                  <a:txBody>
                    <a:bodyPr/>
                    <a:lstStyle/>
                    <a:p>
                      <a:r>
                        <a:rPr lang="it-IT" sz="1600"/>
                        <a:t>High end smartphones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534-807 PPI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64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047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940344-A20A-B548-A0D6-A48707D6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Griglie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3AA83D-AEBC-A74D-8903-40759B97E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40" y="1183030"/>
            <a:ext cx="8463860" cy="20299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La griglia è la struttura bidimensionale usata nel graphic design per allineare gli elementi e i componenti della pagina in modo gradevole.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Le griglie vengono usate per raggruppare, allineare, contrastare e dare rilevanza visuale agli elementi della pagina. I componenti possono occupare uno, due o più celle della griglia, sia orizzontalmente sia verticalmente. 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621AE38-2F16-D843-AAD5-09DE0ED2A307}"/>
              </a:ext>
            </a:extLst>
          </p:cNvPr>
          <p:cNvSpPr/>
          <p:nvPr/>
        </p:nvSpPr>
        <p:spPr>
          <a:xfrm>
            <a:off x="6444208" y="5943600"/>
            <a:ext cx="269979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5EBD7EC-65DF-254A-9160-5F33681226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2130" y="3120718"/>
            <a:ext cx="3404870" cy="350215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33DD200-939D-144C-BC5A-E62CE6B10D79}"/>
              </a:ext>
            </a:extLst>
          </p:cNvPr>
          <p:cNvSpPr/>
          <p:nvPr/>
        </p:nvSpPr>
        <p:spPr>
          <a:xfrm>
            <a:off x="454271" y="2924944"/>
            <a:ext cx="51104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/>
              <a:t>Una griglia è densa se non c'è spazio tra le celle (cioè: margini assenti nelle celle). Una griglia è sparsa se intere celle vengono lasciate vuote per dare enfasi e </a:t>
            </a:r>
            <a:r>
              <a:rPr lang="it-IT" sz="2000" i="1"/>
              <a:t>breathing </a:t>
            </a:r>
            <a:r>
              <a:rPr lang="it-IT" sz="2000"/>
              <a:t>space alle celle piene.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/>
              <a:t>Le griglie possono dipendere o contrastare in maniera creativa le dimensioni complessive della pagina/schermo.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/>
              <a:t>Twitter Bootstrap usa una griglia di 12 colonne orizzontali (non ci sono vincoli verticali) perché 12 può essere diviso da 1, 2, 3, 4, 6, e 12 e questo dà molta flessibilità.</a:t>
            </a:r>
          </a:p>
        </p:txBody>
      </p:sp>
    </p:spTree>
    <p:extLst>
      <p:ext uri="{BB962C8B-B14F-4D97-AF65-F5344CB8AC3E}">
        <p14:creationId xmlns:p14="http://schemas.microsoft.com/office/powerpoint/2010/main" val="2489600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A4DC38-5217-D54C-99E2-EAE2068F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La sezione aurea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57EAAFD-6A5F-624E-AE2D-CB5FB24C56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552" y="1196752"/>
                <a:ext cx="4824536" cy="24482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it-IT" sz="1800"/>
                  <a:t>Il rapporto aureo, o proporzione divina, o costante di Fidia, o sezione aurea (</a:t>
                </a:r>
                <a:r>
                  <a:rPr lang="it-IT" sz="1800" i="1"/>
                  <a:t>golden ratio) </a:t>
                </a:r>
                <a:br>
                  <a:rPr lang="it-IT" sz="1800" i="1"/>
                </a:br>
                <a:r>
                  <a:rPr lang="it-IT" sz="1800"/>
                  <a:t>è il rapporto tra due numeri tale per cui il più grande è il medio proporzionale tra il più </a:t>
                </a:r>
                <a:br>
                  <a:rPr lang="it-IT" sz="1800"/>
                </a:br>
                <a:r>
                  <a:rPr lang="it-IT" sz="1800"/>
                  <a:t>piccolo e la somma dei due: </a:t>
                </a:r>
              </a:p>
              <a:p>
                <a:pPr lvl="1"/>
                <a:r>
                  <a:rPr lang="el-GR" sz="1800" b="1"/>
                  <a:t>φ</a:t>
                </a:r>
                <a:r>
                  <a:rPr lang="it-IT" sz="1800" b="1"/>
                  <a:t> </a:t>
                </a:r>
                <a14:m>
                  <m:oMath xmlns:m="http://schemas.openxmlformats.org/officeDocument/2006/math">
                    <m:r>
                      <a:rPr lang="it-IT" sz="1800" b="1" i="0">
                        <a:latin typeface="Cambria Math" panose="02040503050406030204" pitchFamily="18" charset="0"/>
                      </a:rPr>
                      <m:t>≝</m:t>
                    </m:r>
                  </m:oMath>
                </a14:m>
                <a:r>
                  <a:rPr lang="it-IT" sz="1800" b="1"/>
                  <a:t> (a+b) : a = a : b</a:t>
                </a:r>
              </a:p>
              <a:p>
                <a:pPr lvl="1"/>
                <a:r>
                  <a:rPr lang="el-GR" sz="1600"/>
                  <a:t>φ</a:t>
                </a:r>
                <a:r>
                  <a:rPr lang="it-IT" sz="1600"/>
                  <a:t> = 1.6180339887...</a:t>
                </a:r>
              </a:p>
              <a:p>
                <a:pPr lvl="1"/>
                <a:r>
                  <a:rPr lang="el-GR" sz="1600"/>
                  <a:t>φ</a:t>
                </a:r>
                <a:r>
                  <a:rPr lang="it-IT" sz="160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it-IT" sz="1600"/>
              </a:p>
              <a:p>
                <a:pPr lvl="1"/>
                <a:r>
                  <a:rPr lang="el-GR" sz="1600"/>
                  <a:t>φ</a:t>
                </a:r>
                <a:r>
                  <a:rPr lang="it-IT" sz="1600"/>
                  <a:t> è la soluzione positiva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it-IT" sz="16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1600" b="0" i="1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it-IT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it-IT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−1=0</m:t>
                    </m:r>
                  </m:oMath>
                </a14:m>
                <a:r>
                  <a:rPr lang="it-IT" sz="1600"/>
                  <a:t> 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57EAAFD-6A5F-624E-AE2D-CB5FB24C56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196752"/>
                <a:ext cx="4824536" cy="2448272"/>
              </a:xfrm>
              <a:blipFill>
                <a:blip r:embed="rId2"/>
                <a:stretch>
                  <a:fillRect l="-787" t="-515" b="-190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DEAD167B-11D8-6B45-982D-8B188199941E}"/>
              </a:ext>
            </a:extLst>
          </p:cNvPr>
          <p:cNvSpPr/>
          <p:nvPr/>
        </p:nvSpPr>
        <p:spPr>
          <a:xfrm>
            <a:off x="3923928" y="4176339"/>
            <a:ext cx="49914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/>
              <a:t>Nelle arti grafiche, la sezione aurea è stata considerata fin da egizi e greci, come un rapporto particolarmente piacevole all'occhio. Il rapporto tra base e altezza delle piramidi, dei templi greci, nella disposizione degli elementi in un quadro rinascimentale segue spesso i rapporti progressivamente vincolati della sezione aurea.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6D4E7F0-F5AA-D34D-87DC-176F8984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176339"/>
            <a:ext cx="3256459" cy="213298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F7EC971-9C34-F346-9D92-E63167C11E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422" y="1196752"/>
            <a:ext cx="3812978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5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A4DC38-5217-D54C-99E2-EAE2068F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La sezione aurea in tipografia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7EAAFD-6A5F-624E-AE2D-CB5FB24C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92" y="1450519"/>
            <a:ext cx="8460432" cy="936104"/>
          </a:xfrm>
        </p:spPr>
        <p:txBody>
          <a:bodyPr/>
          <a:lstStyle/>
          <a:p>
            <a:pPr marL="0" indent="0">
              <a:buNone/>
            </a:pPr>
            <a:r>
              <a:rPr lang="it-IT" sz="2000"/>
              <a:t>Anche nel page design, fin dal 1600, si considera la sezione aurea come una guida nello stabilire le proporzioni tra altezza e larghezza delle sezioni di una pagina, sia per libri che riviste che pagine web.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9C8E03-6BE2-8640-9057-ADE6B27BF7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6676" y="4653136"/>
            <a:ext cx="3377323" cy="209394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F88DBA4-67EA-B840-9A26-E8FBCD5DA1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844" y="2348880"/>
            <a:ext cx="3287666" cy="2218184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6DE91C05-A5B7-DA47-B2D1-02546263A506}"/>
              </a:ext>
            </a:extLst>
          </p:cNvPr>
          <p:cNvSpPr/>
          <p:nvPr/>
        </p:nvSpPr>
        <p:spPr>
          <a:xfrm>
            <a:off x="489692" y="2386623"/>
            <a:ext cx="52769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/>
              <a:t>Fin dal 1600 i tipografi si basano sulla sezione aurea per identificare le aree grigie di una pagina a stampa. Jan Tschichold (1925) ha proposto l'uso consapevole della sezione aurea nel design. </a:t>
            </a:r>
          </a:p>
          <a:p>
            <a:r>
              <a:rPr lang="it-IT" sz="2000"/>
              <a:t>Ci sono numerosi tool online per verificare che gli elementi di una pagina siano organizzati secondo modelli basati sulla sezione aurea. </a:t>
            </a:r>
          </a:p>
          <a:p>
            <a:endParaRPr lang="it-IT" sz="20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6152E9E-C5BA-AA4A-A7D4-5F0A7180B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356" y="4709514"/>
            <a:ext cx="2880320" cy="205737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48A47DB-F71E-0049-8710-B8EE1FD63F6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50" y="4702063"/>
            <a:ext cx="2607545" cy="19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81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B3F0C91-C4FF-9747-8DE1-A1AE8DC50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8617"/>
            <a:ext cx="7848872" cy="67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93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FCF4B0-4559-D848-983D-1A32B3838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Cascading </a:t>
            </a:r>
            <a:br>
              <a:rPr lang="it-IT"/>
            </a:br>
            <a:r>
              <a:rPr lang="it-IT"/>
              <a:t>Style Sheet</a:t>
            </a:r>
            <a:br>
              <a:rPr lang="it-IT"/>
            </a:br>
            <a:r>
              <a:rPr lang="it-IT"/>
              <a:t>II parte</a:t>
            </a:r>
          </a:p>
        </p:txBody>
      </p:sp>
    </p:spTree>
    <p:extLst>
      <p:ext uri="{BB962C8B-B14F-4D97-AF65-F5344CB8AC3E}">
        <p14:creationId xmlns:p14="http://schemas.microsoft.com/office/powerpoint/2010/main" val="4144111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CFD7D8A-2BF0-CE48-B1A1-5BBBAE9A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Page layout</a:t>
            </a:r>
          </a:p>
        </p:txBody>
      </p:sp>
    </p:spTree>
    <p:extLst>
      <p:ext uri="{BB962C8B-B14F-4D97-AF65-F5344CB8AC3E}">
        <p14:creationId xmlns:p14="http://schemas.microsoft.com/office/powerpoint/2010/main" val="1837710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>
                <a:cs typeface="+mj-cs"/>
              </a:rPr>
              <a:t>Selettori e regole</a:t>
            </a: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78971" y="843302"/>
            <a:ext cx="8557525" cy="4683125"/>
          </a:xfrm>
        </p:spPr>
        <p:txBody>
          <a:bodyPr/>
          <a:lstStyle/>
          <a:p>
            <a:pPr marL="0" indent="0">
              <a:spcBef>
                <a:spcPts val="276"/>
              </a:spcBef>
              <a:buNone/>
            </a:pPr>
            <a:r>
              <a:rPr lang="it-IT" altLang="x-none" sz="2400" dirty="0"/>
              <a:t>Un </a:t>
            </a:r>
            <a:r>
              <a:rPr lang="it-IT" altLang="x-none" sz="2400" i="1" dirty="0"/>
              <a:t>selettore</a:t>
            </a:r>
            <a:r>
              <a:rPr lang="it-IT" altLang="x-none" sz="2400" dirty="0"/>
              <a:t> permette di specificare un elemento o una classe di elementi dell'albero HTML (o XML) al fine di associarvi caratteristiche CSS</a:t>
            </a:r>
          </a:p>
          <a:p>
            <a:pPr marL="720725" lvl="1" indent="-360363">
              <a:spcBef>
                <a:spcPts val="276"/>
              </a:spcBef>
            </a:pPr>
            <a:r>
              <a:rPr lang="it-IT" altLang="x-none" sz="2000" dirty="0"/>
              <a:t>Esempi:  </a:t>
            </a:r>
            <a:r>
              <a:rPr lang="it-IT" altLang="x-none" sz="2000" dirty="0">
                <a:solidFill>
                  <a:schemeClr val="tx2"/>
                </a:solidFill>
                <a:latin typeface="Courier" charset="0"/>
                <a:sym typeface="Courier" charset="0"/>
              </a:rPr>
              <a:t>h1, #p1, .codice, </a:t>
            </a:r>
            <a:r>
              <a:rPr lang="it-IT" altLang="x-none" sz="2000" dirty="0" err="1">
                <a:solidFill>
                  <a:schemeClr val="tx2"/>
                </a:solidFill>
                <a:latin typeface="Courier" charset="0"/>
                <a:sym typeface="Courier" charset="0"/>
              </a:rPr>
              <a:t>p.codice</a:t>
            </a:r>
            <a:r>
              <a:rPr lang="it-IT" altLang="x-none" sz="2000" dirty="0">
                <a:solidFill>
                  <a:schemeClr val="tx2"/>
                </a:solidFill>
                <a:latin typeface="Courier" charset="0"/>
                <a:sym typeface="Courier" charset="0"/>
              </a:rPr>
              <a:t>, </a:t>
            </a:r>
            <a:r>
              <a:rPr lang="it-IT" altLang="x-none" sz="2000" dirty="0" err="1">
                <a:solidFill>
                  <a:schemeClr val="tx2"/>
                </a:solidFill>
                <a:latin typeface="Courier" charset="0"/>
                <a:sym typeface="Courier" charset="0"/>
              </a:rPr>
              <a:t>img</a:t>
            </a:r>
            <a:r>
              <a:rPr lang="it-IT" altLang="x-none" sz="2000" dirty="0">
                <a:solidFill>
                  <a:schemeClr val="tx2"/>
                </a:solidFill>
                <a:latin typeface="Courier" charset="0"/>
                <a:sym typeface="Courier" charset="0"/>
              </a:rPr>
              <a:t>[alt]</a:t>
            </a:r>
            <a:endParaRPr lang="it-IT" altLang="x-none" sz="2000" dirty="0">
              <a:solidFill>
                <a:schemeClr val="tx2"/>
              </a:solidFill>
            </a:endParaRPr>
          </a:p>
          <a:p>
            <a:pPr marL="0" indent="0">
              <a:spcBef>
                <a:spcPts val="276"/>
              </a:spcBef>
              <a:buNone/>
            </a:pPr>
            <a:r>
              <a:rPr lang="it-IT" altLang="x-none" sz="2400" dirty="0"/>
              <a:t>Una </a:t>
            </a:r>
            <a:r>
              <a:rPr lang="it-IT" altLang="x-none" sz="2400" i="1" dirty="0"/>
              <a:t>regola</a:t>
            </a:r>
            <a:r>
              <a:rPr lang="it-IT" altLang="x-none" sz="2400" dirty="0"/>
              <a:t> è un blocco di statement associati ad un elemento attraverso l'uso di un selettore</a:t>
            </a:r>
          </a:p>
          <a:p>
            <a:pPr marL="720725" lvl="1" indent="-360363">
              <a:spcBef>
                <a:spcPts val="276"/>
              </a:spcBef>
            </a:pPr>
            <a:r>
              <a:rPr lang="it-IT" altLang="x-none" sz="2000" dirty="0"/>
              <a:t>Sintassi</a:t>
            </a:r>
            <a:br>
              <a:rPr lang="it-IT" altLang="x-none" sz="2000" dirty="0"/>
            </a:br>
            <a:r>
              <a:rPr lang="it-IT" altLang="x-none" sz="1800" dirty="0">
                <a:solidFill>
                  <a:schemeClr val="tx2"/>
                </a:solidFill>
                <a:latin typeface="Courier" charset="0"/>
                <a:sym typeface="Courier" charset="0"/>
              </a:rPr>
              <a:t>selettore {</a:t>
            </a:r>
            <a:br>
              <a:rPr lang="it-IT" altLang="x-none" sz="1800" dirty="0">
                <a:solidFill>
                  <a:schemeClr val="tx2"/>
                </a:solidFill>
                <a:latin typeface="Courier" charset="0"/>
                <a:sym typeface="Courier" charset="0"/>
              </a:rPr>
            </a:br>
            <a:r>
              <a:rPr lang="it-IT" altLang="x-none" sz="1800" dirty="0">
                <a:solidFill>
                  <a:schemeClr val="tx2"/>
                </a:solidFill>
                <a:latin typeface="Courier" charset="0"/>
                <a:sym typeface="Courier" charset="0"/>
              </a:rPr>
              <a:t>  statement; statement; ...</a:t>
            </a:r>
            <a:br>
              <a:rPr lang="it-IT" altLang="x-none" sz="1800" dirty="0">
                <a:solidFill>
                  <a:schemeClr val="tx2"/>
                </a:solidFill>
                <a:latin typeface="Courier" charset="0"/>
                <a:sym typeface="Courier" charset="0"/>
              </a:rPr>
            </a:br>
            <a:r>
              <a:rPr lang="it-IT" altLang="x-none" sz="1800" dirty="0">
                <a:solidFill>
                  <a:schemeClr val="tx2"/>
                </a:solidFill>
                <a:latin typeface="Courier" charset="0"/>
                <a:sym typeface="Courier" charset="0"/>
              </a:rPr>
              <a:t>}</a:t>
            </a:r>
            <a:endParaRPr lang="it-IT" altLang="x-none" sz="2000" dirty="0">
              <a:solidFill>
                <a:schemeClr val="tx2"/>
              </a:solidFill>
            </a:endParaRPr>
          </a:p>
          <a:p>
            <a:pPr marL="720725" lvl="1" indent="-360363">
              <a:spcBef>
                <a:spcPts val="276"/>
              </a:spcBef>
            </a:pPr>
            <a:r>
              <a:rPr lang="it-IT" altLang="x-none" sz="2000" dirty="0"/>
              <a:t>Esempio</a:t>
            </a:r>
            <a:br>
              <a:rPr lang="it-IT" altLang="x-none" sz="2000" dirty="0"/>
            </a:br>
            <a:r>
              <a:rPr lang="it-IT" altLang="x-none" sz="1800" dirty="0">
                <a:solidFill>
                  <a:schemeClr val="tx2"/>
                </a:solidFill>
                <a:latin typeface="Courier" charset="0"/>
              </a:rPr>
              <a:t>h1 {</a:t>
            </a:r>
            <a:br>
              <a:rPr lang="it-IT" altLang="x-none" sz="1800" dirty="0">
                <a:solidFill>
                  <a:schemeClr val="tx2"/>
                </a:solidFill>
                <a:latin typeface="Courier" charset="0"/>
              </a:rPr>
            </a:br>
            <a:r>
              <a:rPr lang="it-IT" altLang="x-none" sz="1800" dirty="0">
                <a:solidFill>
                  <a:schemeClr val="tx2"/>
                </a:solidFill>
                <a:latin typeface="Courier" charset="0"/>
              </a:rPr>
              <a:t>	color: </a:t>
            </a:r>
            <a:r>
              <a:rPr lang="it-IT" altLang="x-none" sz="1800" dirty="0" err="1">
                <a:solidFill>
                  <a:schemeClr val="tx2"/>
                </a:solidFill>
                <a:latin typeface="Courier" charset="0"/>
              </a:rPr>
              <a:t>white</a:t>
            </a:r>
            <a:r>
              <a:rPr lang="it-IT" altLang="x-none" sz="1800" dirty="0">
                <a:solidFill>
                  <a:schemeClr val="tx2"/>
                </a:solidFill>
                <a:latin typeface="Courier" charset="0"/>
              </a:rPr>
              <a:t>; </a:t>
            </a:r>
            <a:br>
              <a:rPr lang="it-IT" altLang="x-none" sz="1800" dirty="0">
                <a:solidFill>
                  <a:schemeClr val="tx2"/>
                </a:solidFill>
                <a:latin typeface="Courier" charset="0"/>
              </a:rPr>
            </a:br>
            <a:r>
              <a:rPr lang="it-IT" altLang="x-none" sz="1800" dirty="0">
                <a:solidFill>
                  <a:schemeClr val="tx2"/>
                </a:solidFill>
                <a:latin typeface="Courier" charset="0"/>
              </a:rPr>
              <a:t>	background-color: </a:t>
            </a:r>
            <a:r>
              <a:rPr lang="it-IT" altLang="x-none" sz="1800" dirty="0" err="1">
                <a:solidFill>
                  <a:schemeClr val="tx2"/>
                </a:solidFill>
                <a:latin typeface="Courier" charset="0"/>
              </a:rPr>
              <a:t>black</a:t>
            </a:r>
            <a:r>
              <a:rPr lang="it-IT" altLang="x-none" sz="1800" dirty="0">
                <a:solidFill>
                  <a:schemeClr val="tx2"/>
                </a:solidFill>
                <a:latin typeface="Courier" charset="0"/>
              </a:rPr>
              <a:t>;  </a:t>
            </a:r>
            <a:br>
              <a:rPr lang="it-IT" altLang="x-none" sz="1800" dirty="0">
                <a:solidFill>
                  <a:schemeClr val="tx2"/>
                </a:solidFill>
                <a:latin typeface="Courier" charset="0"/>
              </a:rPr>
            </a:br>
            <a:r>
              <a:rPr lang="it-IT" altLang="x-none" sz="1800" dirty="0">
                <a:solidFill>
                  <a:schemeClr val="tx2"/>
                </a:solidFill>
                <a:latin typeface="Courier" charset="0"/>
              </a:rPr>
              <a:t>}</a:t>
            </a:r>
          </a:p>
          <a:p>
            <a:pPr marL="0" indent="0">
              <a:spcBef>
                <a:spcPts val="276"/>
              </a:spcBef>
              <a:buNone/>
            </a:pPr>
            <a:r>
              <a:rPr lang="it-IT" altLang="x-none" sz="2200" dirty="0"/>
              <a:t>Esistono moltissimi selettori diversi. Li usiamo in CSS, ma anche con il DOM e in tante altre occasioni. Attenti alla parola</a:t>
            </a:r>
            <a:br>
              <a:rPr lang="it-IT" altLang="x-none" sz="2200" dirty="0"/>
            </a:br>
            <a:r>
              <a:rPr lang="it-IT" altLang="x-none" sz="2200" dirty="0"/>
              <a:t>magica "selettore CSS". </a:t>
            </a:r>
          </a:p>
        </p:txBody>
      </p:sp>
    </p:spTree>
    <p:extLst>
      <p:ext uri="{BB962C8B-B14F-4D97-AF65-F5344CB8AC3E}">
        <p14:creationId xmlns:p14="http://schemas.microsoft.com/office/powerpoint/2010/main" val="894312559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it-IT" dirty="0">
                <a:cs typeface="+mj-cs"/>
              </a:rPr>
              <a:t>Selettori (1/6): </a:t>
            </a:r>
            <a:br>
              <a:rPr lang="it-IT" dirty="0">
                <a:cs typeface="+mj-cs"/>
              </a:rPr>
            </a:br>
            <a:r>
              <a:rPr lang="it-IT" sz="3600" dirty="0">
                <a:solidFill>
                  <a:schemeClr val="tx2"/>
                </a:solidFill>
                <a:cs typeface="+mj-cs"/>
              </a:rPr>
              <a:t>universale, tipo, classe e id</a:t>
            </a:r>
            <a:endParaRPr lang="it-IT" dirty="0">
              <a:solidFill>
                <a:schemeClr val="tx2"/>
              </a:solidFill>
              <a:cs typeface="+mj-cs"/>
            </a:endParaRPr>
          </a:p>
        </p:txBody>
      </p:sp>
      <p:graphicFrame>
        <p:nvGraphicFramePr>
          <p:cNvPr id="23554" name="Group 2"/>
          <p:cNvGraphicFramePr>
            <a:graphicFrameLocks noGrp="1"/>
          </p:cNvGraphicFramePr>
          <p:nvPr/>
        </p:nvGraphicFramePr>
        <p:xfrm>
          <a:off x="262408" y="3098393"/>
          <a:ext cx="8712967" cy="3603625"/>
        </p:xfrm>
        <a:graphic>
          <a:graphicData uri="http://schemas.openxmlformats.org/drawingml/2006/table">
            <a:tbl>
              <a:tblPr/>
              <a:tblGrid>
                <a:gridCol w="2163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pattern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significato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esempio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*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it-IT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qualunque elemento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ヒラギノ角ゴ ProN W3" charset="-128"/>
                          <a:sym typeface="Courier" charset="0"/>
                        </a:rPr>
                        <a:t>*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it-IT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un elemento di tipo </a:t>
                      </a:r>
                      <a:r>
                        <a:rPr kumimoji="0" lang="it-IT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ヒラギノ角ゴ ProN W3" charset="-128"/>
                          <a:sym typeface="Courier" charset="0"/>
                        </a:rPr>
                        <a:t>h1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E.Nomeclasse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</a:b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.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nomeclasse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it-IT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un elemento (di tipo </a:t>
                      </a:r>
                      <a:r>
                        <a:rPr kumimoji="0" lang="it-IT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</a:t>
                      </a:r>
                      <a:r>
                        <a:rPr kumimoji="0" lang="it-IT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 e) di classe </a:t>
                      </a:r>
                      <a:r>
                        <a:rPr kumimoji="0" lang="it-IT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nomeclasse</a:t>
                      </a:r>
                      <a:endParaRPr kumimoji="0" lang="it-IT" altLang="x-none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ヒラギノ角ゴ ProN W3" charset="-128"/>
                          <a:sym typeface="Courier" charset="0"/>
                        </a:rPr>
                        <a:t>p.codice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ヒラギノ角ゴ ProN W3" charset="-128"/>
                          <a:sym typeface="Courier" charset="0"/>
                        </a:rPr>
                        <a:t> .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ヒラギノ角ゴ ProN W3" charset="-128"/>
                          <a:sym typeface="Courier" charset="0"/>
                        </a:rPr>
                        <a:t>codice</a:t>
                      </a:r>
                      <a:endParaRPr kumimoji="0" lang="en-US" altLang="x-none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ヒラギノ角ゴ ProN W3" charset="-128"/>
                        <a:sym typeface="Courier" charset="0"/>
                      </a:endParaRP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E#ilmioid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</a:b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#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ilmioid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it-IT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un elemento (di tipo </a:t>
                      </a:r>
                      <a:r>
                        <a:rPr kumimoji="0" lang="it-IT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</a:t>
                      </a:r>
                      <a:r>
                        <a:rPr kumimoji="0" lang="it-IT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 e) con id </a:t>
                      </a:r>
                      <a:r>
                        <a:rPr kumimoji="0" lang="it-IT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ilmioid</a:t>
                      </a:r>
                      <a:endParaRPr kumimoji="0" lang="it-IT" altLang="x-none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it-IT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ヒラギノ角ゴ ProN W3" charset="-128"/>
                          <a:sym typeface="Courier" charset="0"/>
                        </a:rPr>
                        <a:t>tr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ヒラギノ角ゴ ProN W3" charset="-128"/>
                          <a:sym typeface="Courier" charset="0"/>
                        </a:rPr>
                        <a:t>#abc1 #abc1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ttangolo 4"/>
          <p:cNvSpPr/>
          <p:nvPr/>
        </p:nvSpPr>
        <p:spPr>
          <a:xfrm>
            <a:off x="0" y="-2559"/>
            <a:ext cx="2444428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p 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l-PL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color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pl-PL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blue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pl-PL" b="1" dirty="0" err="1">
                <a:latin typeface="Courier" charset="0"/>
                <a:ea typeface="Courier" charset="0"/>
                <a:cs typeface="Courier" charset="0"/>
              </a:rPr>
              <a:t>codice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l-PL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margin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: 5mm;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#abc1 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l-PL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width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: 75%;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B319B-634C-73AC-9C6D-A5440132135E}"/>
              </a:ext>
            </a:extLst>
          </p:cNvPr>
          <p:cNvSpPr txBox="1"/>
          <p:nvPr/>
        </p:nvSpPr>
        <p:spPr>
          <a:xfrm>
            <a:off x="3026229" y="1290102"/>
            <a:ext cx="5949145" cy="313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x-none" sz="1800" dirty="0">
                <a:latin typeface="Courier" charset="0"/>
                <a:sym typeface="Courier" charset="0"/>
              </a:rPr>
              <a:t>&lt;body&gt;</a:t>
            </a:r>
          </a:p>
          <a:p>
            <a:pPr lvl="1"/>
            <a:r>
              <a:rPr lang="en-US" altLang="x-none" sz="1800" dirty="0">
                <a:latin typeface="Courier" charset="0"/>
                <a:sym typeface="Courier" charset="0"/>
              </a:rPr>
              <a:t>&lt;p&gt;Io </a:t>
            </a:r>
            <a:r>
              <a:rPr lang="en-US" altLang="x-none" sz="1800" dirty="0" err="1">
                <a:latin typeface="Courier" charset="0"/>
                <a:sym typeface="Courier" charset="0"/>
              </a:rPr>
              <a:t>sono</a:t>
            </a:r>
            <a:r>
              <a:rPr lang="en-US" altLang="x-none" sz="1800" dirty="0">
                <a:latin typeface="Courier" charset="0"/>
                <a:sym typeface="Courier" charset="0"/>
              </a:rPr>
              <a:t> in </a:t>
            </a:r>
            <a:r>
              <a:rPr lang="en-US" altLang="x-none" sz="1800" dirty="0" err="1">
                <a:latin typeface="Courier" charset="0"/>
                <a:sym typeface="Courier" charset="0"/>
              </a:rPr>
              <a:t>blu</a:t>
            </a:r>
            <a:r>
              <a:rPr lang="en-US" altLang="x-none" sz="1800" dirty="0">
                <a:latin typeface="Courier" charset="0"/>
                <a:sym typeface="Courier" charset="0"/>
              </a:rPr>
              <a:t>&lt;/p&gt;</a:t>
            </a:r>
          </a:p>
          <a:p>
            <a:pPr lvl="1"/>
            <a:r>
              <a:rPr lang="en-US" altLang="x-none" dirty="0">
                <a:latin typeface="Courier" charset="0"/>
                <a:sym typeface="Courier" charset="0"/>
              </a:rPr>
              <a:t>&lt;p class="</a:t>
            </a:r>
            <a:r>
              <a:rPr lang="en-US" altLang="x-none" dirty="0" err="1">
                <a:latin typeface="Courier" charset="0"/>
                <a:sym typeface="Courier" charset="0"/>
              </a:rPr>
              <a:t>codice</a:t>
            </a:r>
            <a:r>
              <a:rPr lang="en-US" altLang="x-none" dirty="0">
                <a:latin typeface="Courier" charset="0"/>
                <a:sym typeface="Courier" charset="0"/>
              </a:rPr>
              <a:t>"&gt; </a:t>
            </a:r>
          </a:p>
          <a:p>
            <a:pPr lvl="1"/>
            <a:r>
              <a:rPr lang="en-US" altLang="x-none" dirty="0">
                <a:latin typeface="Courier" charset="0"/>
                <a:sym typeface="Courier" charset="0"/>
              </a:rPr>
              <a:t>	Io </a:t>
            </a:r>
            <a:r>
              <a:rPr lang="en-US" altLang="x-none" dirty="0" err="1">
                <a:latin typeface="Courier" charset="0"/>
                <a:sym typeface="Courier" charset="0"/>
              </a:rPr>
              <a:t>sono</a:t>
            </a:r>
            <a:r>
              <a:rPr lang="en-US" altLang="x-none" dirty="0">
                <a:latin typeface="Courier" charset="0"/>
                <a:sym typeface="Courier" charset="0"/>
              </a:rPr>
              <a:t> in </a:t>
            </a:r>
            <a:r>
              <a:rPr lang="en-US" altLang="x-none" dirty="0" err="1">
                <a:latin typeface="Courier" charset="0"/>
                <a:sym typeface="Courier" charset="0"/>
              </a:rPr>
              <a:t>blu</a:t>
            </a:r>
            <a:r>
              <a:rPr lang="en-US" altLang="x-none" dirty="0">
                <a:latin typeface="Courier" charset="0"/>
                <a:sym typeface="Courier" charset="0"/>
              </a:rPr>
              <a:t> e ho un piccolo</a:t>
            </a:r>
            <a:br>
              <a:rPr lang="en-US" altLang="x-none" dirty="0">
                <a:latin typeface="Courier" charset="0"/>
                <a:sym typeface="Courier" charset="0"/>
              </a:rPr>
            </a:br>
            <a:r>
              <a:rPr lang="en-US" altLang="x-none" dirty="0">
                <a:latin typeface="Courier" charset="0"/>
                <a:sym typeface="Courier" charset="0"/>
              </a:rPr>
              <a:t>    </a:t>
            </a:r>
            <a:r>
              <a:rPr lang="en-US" altLang="x-none" dirty="0" err="1">
                <a:latin typeface="Courier" charset="0"/>
                <a:sym typeface="Courier" charset="0"/>
              </a:rPr>
              <a:t>margine</a:t>
            </a:r>
            <a:r>
              <a:rPr lang="en-US" altLang="x-none" dirty="0">
                <a:latin typeface="Courier" charset="0"/>
                <a:sym typeface="Courier" charset="0"/>
              </a:rPr>
              <a:t> </a:t>
            </a:r>
            <a:r>
              <a:rPr lang="en-US" altLang="x-none" dirty="0" err="1">
                <a:latin typeface="Courier" charset="0"/>
                <a:sym typeface="Courier" charset="0"/>
              </a:rPr>
              <a:t>tutto</a:t>
            </a:r>
            <a:r>
              <a:rPr lang="en-US" altLang="x-none" dirty="0">
                <a:latin typeface="Courier" charset="0"/>
                <a:sym typeface="Courier" charset="0"/>
              </a:rPr>
              <a:t> </a:t>
            </a:r>
            <a:r>
              <a:rPr lang="en-US" altLang="x-none" dirty="0" err="1">
                <a:latin typeface="Courier" charset="0"/>
                <a:sym typeface="Courier" charset="0"/>
              </a:rPr>
              <a:t>intorno</a:t>
            </a:r>
            <a:r>
              <a:rPr lang="en-US" altLang="x-none" dirty="0">
                <a:latin typeface="Courier" charset="0"/>
                <a:sym typeface="Courier" charset="0"/>
              </a:rPr>
              <a:t>.</a:t>
            </a:r>
          </a:p>
          <a:p>
            <a:pPr lvl="1"/>
            <a:r>
              <a:rPr lang="en-US" altLang="x-none" dirty="0">
                <a:latin typeface="Courier" charset="0"/>
                <a:sym typeface="Courier" charset="0"/>
              </a:rPr>
              <a:t>&lt;/p&gt;</a:t>
            </a:r>
          </a:p>
          <a:p>
            <a:pPr lvl="1"/>
            <a:r>
              <a:rPr lang="en-US" altLang="x-none" sz="1800" dirty="0">
                <a:latin typeface="Courier" charset="0"/>
                <a:sym typeface="Courier" charset="0"/>
              </a:rPr>
              <a:t>&lt;p id=</a:t>
            </a:r>
            <a:r>
              <a:rPr lang="mr-IN" altLang="ja-JP" sz="1800" dirty="0">
                <a:latin typeface="Arial" charset="0"/>
                <a:sym typeface="Courier" charset="0"/>
              </a:rPr>
              <a:t>"</a:t>
            </a:r>
            <a:r>
              <a:rPr lang="en-US" altLang="ja-JP" sz="1800" dirty="0">
                <a:latin typeface="Courier" charset="0"/>
                <a:sym typeface="Courier" charset="0"/>
              </a:rPr>
              <a:t>abc1</a:t>
            </a:r>
            <a:r>
              <a:rPr lang="mr-IN" altLang="ja-JP" sz="1800" dirty="0">
                <a:latin typeface="Arial" charset="0"/>
                <a:sym typeface="Courier" charset="0"/>
              </a:rPr>
              <a:t>"</a:t>
            </a:r>
            <a:r>
              <a:rPr lang="en-US" altLang="ja-JP" sz="1800" dirty="0">
                <a:latin typeface="Courier" charset="0"/>
                <a:sym typeface="Courier" charset="0"/>
              </a:rPr>
              <a:t>&gt;</a:t>
            </a:r>
          </a:p>
          <a:p>
            <a:pPr lvl="2"/>
            <a:r>
              <a:rPr lang="en-US" altLang="x-none" dirty="0">
                <a:latin typeface="Courier" charset="0"/>
                <a:sym typeface="Courier" charset="0"/>
              </a:rPr>
              <a:t>Io </a:t>
            </a:r>
            <a:r>
              <a:rPr lang="en-US" altLang="x-none" dirty="0" err="1">
                <a:latin typeface="Courier" charset="0"/>
                <a:sym typeface="Courier" charset="0"/>
              </a:rPr>
              <a:t>sono</a:t>
            </a:r>
            <a:r>
              <a:rPr lang="en-US" altLang="x-none" dirty="0">
                <a:latin typeface="Courier" charset="0"/>
                <a:sym typeface="Courier" charset="0"/>
              </a:rPr>
              <a:t> in </a:t>
            </a:r>
            <a:r>
              <a:rPr lang="en-US" altLang="x-none" dirty="0" err="1">
                <a:latin typeface="Courier" charset="0"/>
                <a:sym typeface="Courier" charset="0"/>
              </a:rPr>
              <a:t>blu</a:t>
            </a:r>
            <a:r>
              <a:rPr lang="en-US" altLang="x-none" dirty="0">
                <a:latin typeface="Courier" charset="0"/>
                <a:sym typeface="Courier" charset="0"/>
              </a:rPr>
              <a:t> e non </a:t>
            </a:r>
            <a:r>
              <a:rPr lang="en-US" altLang="x-none" dirty="0" err="1">
                <a:latin typeface="Courier" charset="0"/>
                <a:sym typeface="Courier" charset="0"/>
              </a:rPr>
              <a:t>occupo</a:t>
            </a:r>
            <a:r>
              <a:rPr lang="en-US" altLang="x-none" dirty="0">
                <a:latin typeface="Courier" charset="0"/>
                <a:sym typeface="Courier" charset="0"/>
              </a:rPr>
              <a:t> </a:t>
            </a:r>
            <a:r>
              <a:rPr lang="en-US" altLang="x-none" dirty="0" err="1">
                <a:latin typeface="Courier" charset="0"/>
                <a:sym typeface="Courier" charset="0"/>
              </a:rPr>
              <a:t>tutta</a:t>
            </a:r>
            <a:r>
              <a:rPr lang="en-US" altLang="x-none" dirty="0">
                <a:latin typeface="Courier" charset="0"/>
                <a:sym typeface="Courier" charset="0"/>
              </a:rPr>
              <a:t> la </a:t>
            </a:r>
            <a:r>
              <a:rPr lang="en-US" altLang="x-none" dirty="0" err="1">
                <a:latin typeface="Courier" charset="0"/>
                <a:sym typeface="Courier" charset="0"/>
              </a:rPr>
              <a:t>larghezza</a:t>
            </a:r>
            <a:r>
              <a:rPr lang="en-US" altLang="x-none" dirty="0">
                <a:latin typeface="Courier" charset="0"/>
                <a:sym typeface="Courier" charset="0"/>
              </a:rPr>
              <a:t> </a:t>
            </a:r>
            <a:r>
              <a:rPr lang="en-US" altLang="x-none" dirty="0" err="1">
                <a:latin typeface="Courier" charset="0"/>
                <a:sym typeface="Courier" charset="0"/>
              </a:rPr>
              <a:t>dello</a:t>
            </a:r>
            <a:r>
              <a:rPr lang="en-US" altLang="x-none" dirty="0">
                <a:latin typeface="Courier" charset="0"/>
                <a:sym typeface="Courier" charset="0"/>
              </a:rPr>
              <a:t> </a:t>
            </a:r>
            <a:r>
              <a:rPr lang="en-US" altLang="x-none" dirty="0" err="1">
                <a:latin typeface="Courier" charset="0"/>
                <a:sym typeface="Courier" charset="0"/>
              </a:rPr>
              <a:t>schermo</a:t>
            </a:r>
            <a:r>
              <a:rPr lang="en-US" altLang="x-none" dirty="0">
                <a:latin typeface="Courier" charset="0"/>
                <a:sym typeface="Courier" charset="0"/>
              </a:rPr>
              <a:t>.</a:t>
            </a:r>
            <a:endParaRPr lang="en-US" altLang="x-none" sz="1800" dirty="0">
              <a:latin typeface="Courier" charset="0"/>
              <a:sym typeface="Courier" charset="0"/>
            </a:endParaRPr>
          </a:p>
          <a:p>
            <a:pPr lvl="1"/>
            <a:r>
              <a:rPr lang="en-US" altLang="x-none" sz="1800" dirty="0">
                <a:latin typeface="Courier" charset="0"/>
                <a:sym typeface="Courier" charset="0"/>
              </a:rPr>
              <a:t>&lt;/p</a:t>
            </a:r>
            <a:r>
              <a:rPr lang="en-US" altLang="x-none" dirty="0">
                <a:latin typeface="Courier" charset="0"/>
                <a:sym typeface="Courier" charset="0"/>
              </a:rPr>
              <a:t>&gt;</a:t>
            </a:r>
            <a:endParaRPr lang="en-US" altLang="x-none" sz="1800" dirty="0">
              <a:latin typeface="Courier" charset="0"/>
              <a:sym typeface="Courier" charset="0"/>
            </a:endParaRPr>
          </a:p>
          <a:p>
            <a:r>
              <a:rPr lang="en-US" altLang="x-none" sz="1800" dirty="0">
                <a:latin typeface="Courier" charset="0"/>
                <a:sym typeface="Courier" charset="0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26431203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it-IT" dirty="0">
                <a:cs typeface="+mj-cs"/>
              </a:rPr>
              <a:t>Selettori (2/6)</a:t>
            </a:r>
            <a:br>
              <a:rPr lang="it-IT" dirty="0">
                <a:cs typeface="+mj-cs"/>
              </a:rPr>
            </a:br>
            <a:r>
              <a:rPr lang="it-IT" sz="3600" dirty="0">
                <a:solidFill>
                  <a:schemeClr val="tx2"/>
                </a:solidFill>
                <a:cs typeface="+mj-cs"/>
              </a:rPr>
              <a:t>pseudo-elementi</a:t>
            </a:r>
            <a:endParaRPr lang="it-IT" sz="4000" dirty="0">
              <a:solidFill>
                <a:schemeClr val="tx2"/>
              </a:solidFill>
              <a:cs typeface="+mj-cs"/>
            </a:endParaRPr>
          </a:p>
        </p:txBody>
      </p:sp>
      <p:graphicFrame>
        <p:nvGraphicFramePr>
          <p:cNvPr id="2457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22682"/>
              </p:ext>
            </p:extLst>
          </p:nvPr>
        </p:nvGraphicFramePr>
        <p:xfrm>
          <a:off x="323527" y="3444750"/>
          <a:ext cx="8784977" cy="3296618"/>
        </p:xfrm>
        <a:graphic>
          <a:graphicData uri="http://schemas.openxmlformats.org/drawingml/2006/table">
            <a:tbl>
              <a:tblPr/>
              <a:tblGrid>
                <a:gridCol w="292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8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4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pattern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significato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esempio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9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E::first-line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it-IT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la prima riga formattata dell</a:t>
                      </a:r>
                      <a:r>
                        <a:rPr kumimoji="0" lang="it-IT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’elemento </a:t>
                      </a:r>
                      <a:r>
                        <a:rPr kumimoji="0" lang="it-IT" altLang="ja-JP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</a:t>
                      </a:r>
                      <a:endParaRPr kumimoji="0" lang="it-IT" altLang="x-none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  <a:sym typeface="Courier" charset="0"/>
                        </a:rPr>
                        <a:t>p::first-line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9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E::first-letter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it-IT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la prima lettera formattata dell</a:t>
                      </a:r>
                      <a:r>
                        <a:rPr kumimoji="0" lang="it-IT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’elemento </a:t>
                      </a:r>
                      <a:r>
                        <a:rPr kumimoji="0" lang="it-IT" altLang="ja-JP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</a:t>
                      </a:r>
                      <a:endParaRPr kumimoji="0" lang="it-IT" altLang="x-none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  <a:sym typeface="Courier" charset="0"/>
                        </a:rPr>
                        <a:t>p::first-letter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9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E::before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it-IT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contenuto generato prima dell</a:t>
                      </a:r>
                      <a:r>
                        <a:rPr kumimoji="0" lang="it-IT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’elemento </a:t>
                      </a:r>
                      <a:r>
                        <a:rPr kumimoji="0" lang="it-IT" altLang="ja-JP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</a:t>
                      </a:r>
                      <a:endParaRPr kumimoji="0" lang="it-IT" altLang="x-none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  <a:sym typeface="Courier" charset="0"/>
                        </a:rPr>
                        <a:t>q::before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02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E::after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it-IT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contenuto generato dopo l</a:t>
                      </a:r>
                      <a:r>
                        <a:rPr kumimoji="0" lang="it-IT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’elemento </a:t>
                      </a:r>
                      <a:r>
                        <a:rPr kumimoji="0" lang="it-IT" altLang="ja-JP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</a:t>
                      </a:r>
                      <a:endParaRPr kumimoji="0" lang="it-IT" altLang="x-none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  <a:sym typeface="Courier" charset="0"/>
                        </a:rPr>
                        <a:t>q::after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88E1087-7CBD-2CB8-A97E-EB274E3F613E}"/>
              </a:ext>
            </a:extLst>
          </p:cNvPr>
          <p:cNvSpPr txBox="1"/>
          <p:nvPr/>
        </p:nvSpPr>
        <p:spPr>
          <a:xfrm>
            <a:off x="3026229" y="1290102"/>
            <a:ext cx="5949145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x-none" sz="1800" dirty="0">
                <a:latin typeface="Courier" charset="0"/>
                <a:sym typeface="Courier" charset="0"/>
              </a:rPr>
              <a:t>&lt;body&gt;</a:t>
            </a:r>
          </a:p>
          <a:p>
            <a:pPr lvl="1"/>
            <a:r>
              <a:rPr lang="en-US" altLang="x-none" sz="1800" dirty="0">
                <a:latin typeface="Courier" charset="0"/>
                <a:sym typeface="Courier" charset="0"/>
              </a:rPr>
              <a:t>&lt;p</a:t>
            </a:r>
            <a:r>
              <a:rPr lang="en-US" altLang="x-none" dirty="0">
                <a:latin typeface="Courier" charset="0"/>
                <a:sym typeface="Courier" charset="0"/>
              </a:rPr>
              <a:t>&gt;Lorem ipsum dolor sit </a:t>
            </a:r>
            <a:r>
              <a:rPr lang="en-US" altLang="x-none" dirty="0" err="1">
                <a:latin typeface="Courier" charset="0"/>
                <a:sym typeface="Courier" charset="0"/>
              </a:rPr>
              <a:t>amet</a:t>
            </a:r>
            <a:r>
              <a:rPr lang="en-US" altLang="x-none" dirty="0">
                <a:latin typeface="Courier" charset="0"/>
                <a:sym typeface="Courier" charset="0"/>
              </a:rPr>
              <a:t>, </a:t>
            </a:r>
            <a:r>
              <a:rPr lang="en-US" altLang="x-none" dirty="0" err="1">
                <a:latin typeface="Courier" charset="0"/>
                <a:sym typeface="Courier" charset="0"/>
              </a:rPr>
              <a:t>consectetur</a:t>
            </a:r>
            <a:r>
              <a:rPr lang="en-US" altLang="x-none" dirty="0">
                <a:latin typeface="Courier" charset="0"/>
                <a:sym typeface="Courier" charset="0"/>
              </a:rPr>
              <a:t> </a:t>
            </a:r>
            <a:r>
              <a:rPr lang="en-US" altLang="x-none" dirty="0" err="1">
                <a:latin typeface="Courier" charset="0"/>
                <a:sym typeface="Courier" charset="0"/>
              </a:rPr>
              <a:t>adipiscing</a:t>
            </a:r>
            <a:r>
              <a:rPr lang="en-US" altLang="x-none" dirty="0">
                <a:latin typeface="Courier" charset="0"/>
                <a:sym typeface="Courier" charset="0"/>
              </a:rPr>
              <a:t> </a:t>
            </a:r>
            <a:r>
              <a:rPr lang="en-US" altLang="x-none" dirty="0" err="1">
                <a:latin typeface="Courier" charset="0"/>
                <a:sym typeface="Courier" charset="0"/>
              </a:rPr>
              <a:t>elit</a:t>
            </a:r>
            <a:r>
              <a:rPr lang="en-US" altLang="x-none" dirty="0">
                <a:latin typeface="Courier" charset="0"/>
                <a:sym typeface="Courier" charset="0"/>
              </a:rPr>
              <a:t>. Maecenas </a:t>
            </a:r>
            <a:r>
              <a:rPr lang="en-US" altLang="x-none" dirty="0" err="1">
                <a:latin typeface="Courier" charset="0"/>
                <a:sym typeface="Courier" charset="0"/>
              </a:rPr>
              <a:t>rutrum</a:t>
            </a:r>
            <a:r>
              <a:rPr lang="en-US" altLang="x-none" dirty="0">
                <a:latin typeface="Courier" charset="0"/>
                <a:sym typeface="Courier" charset="0"/>
              </a:rPr>
              <a:t> </a:t>
            </a:r>
            <a:r>
              <a:rPr lang="en-US" altLang="x-none" dirty="0" err="1">
                <a:latin typeface="Courier" charset="0"/>
                <a:sym typeface="Courier" charset="0"/>
              </a:rPr>
              <a:t>orci</a:t>
            </a:r>
            <a:r>
              <a:rPr lang="en-US" altLang="x-none" dirty="0">
                <a:latin typeface="Courier" charset="0"/>
                <a:sym typeface="Courier" charset="0"/>
              </a:rPr>
              <a:t> </a:t>
            </a:r>
            <a:r>
              <a:rPr lang="en-US" altLang="x-none" dirty="0" err="1">
                <a:latin typeface="Courier" charset="0"/>
                <a:sym typeface="Courier" charset="0"/>
              </a:rPr>
              <a:t>eu</a:t>
            </a:r>
            <a:r>
              <a:rPr lang="en-US" altLang="x-none" dirty="0">
                <a:latin typeface="Courier" charset="0"/>
                <a:sym typeface="Courier" charset="0"/>
              </a:rPr>
              <a:t> lorem pulvinar </a:t>
            </a:r>
            <a:r>
              <a:rPr lang="en-US" altLang="x-none" dirty="0" err="1">
                <a:latin typeface="Courier" charset="0"/>
                <a:sym typeface="Courier" charset="0"/>
              </a:rPr>
              <a:t>fringilla</a:t>
            </a:r>
            <a:r>
              <a:rPr lang="en-US" altLang="x-none" dirty="0">
                <a:latin typeface="Courier" charset="0"/>
                <a:sym typeface="Courier" charset="0"/>
              </a:rPr>
              <a:t>. In </a:t>
            </a:r>
            <a:r>
              <a:rPr lang="en-US" altLang="x-none" dirty="0">
                <a:solidFill>
                  <a:schemeClr val="accent1"/>
                </a:solidFill>
                <a:latin typeface="Courier" charset="0"/>
                <a:sym typeface="Courier" charset="0"/>
              </a:rPr>
              <a:t>&lt;q&gt;</a:t>
            </a:r>
            <a:r>
              <a:rPr lang="en-US" altLang="x-none" dirty="0" err="1">
                <a:solidFill>
                  <a:schemeClr val="accent1"/>
                </a:solidFill>
                <a:latin typeface="Courier" charset="0"/>
                <a:sym typeface="Courier" charset="0"/>
              </a:rPr>
              <a:t>egestas</a:t>
            </a:r>
            <a:r>
              <a:rPr lang="en-US" altLang="x-none" dirty="0">
                <a:solidFill>
                  <a:schemeClr val="accent1"/>
                </a:solidFill>
                <a:latin typeface="Courier" charset="0"/>
                <a:sym typeface="Courier" charset="0"/>
              </a:rPr>
              <a:t> </a:t>
            </a:r>
            <a:r>
              <a:rPr lang="en-US" altLang="x-none" dirty="0" err="1">
                <a:solidFill>
                  <a:schemeClr val="accent1"/>
                </a:solidFill>
                <a:latin typeface="Courier" charset="0"/>
                <a:sym typeface="Courier" charset="0"/>
              </a:rPr>
              <a:t>accumsan</a:t>
            </a:r>
            <a:r>
              <a:rPr lang="en-US" altLang="x-none" dirty="0">
                <a:solidFill>
                  <a:schemeClr val="accent1"/>
                </a:solidFill>
                <a:latin typeface="Courier" charset="0"/>
                <a:sym typeface="Courier" charset="0"/>
              </a:rPr>
              <a:t> </a:t>
            </a:r>
            <a:r>
              <a:rPr lang="en-US" altLang="x-none" dirty="0" err="1">
                <a:solidFill>
                  <a:schemeClr val="accent1"/>
                </a:solidFill>
                <a:latin typeface="Courier" charset="0"/>
                <a:sym typeface="Courier" charset="0"/>
              </a:rPr>
              <a:t>massa</a:t>
            </a:r>
            <a:r>
              <a:rPr lang="en-US" altLang="x-none" dirty="0">
                <a:solidFill>
                  <a:schemeClr val="accent1"/>
                </a:solidFill>
                <a:latin typeface="Courier" charset="0"/>
                <a:sym typeface="Courier" charset="0"/>
              </a:rPr>
              <a:t>&lt;/q&gt;</a:t>
            </a:r>
            <a:r>
              <a:rPr lang="en-US" altLang="x-none" dirty="0">
                <a:latin typeface="Courier" charset="0"/>
                <a:sym typeface="Courier" charset="0"/>
              </a:rPr>
              <a:t>, </a:t>
            </a:r>
            <a:r>
              <a:rPr lang="en-US" altLang="x-none" dirty="0" err="1">
                <a:latin typeface="Courier" charset="0"/>
                <a:sym typeface="Courier" charset="0"/>
              </a:rPr>
              <a:t>elementum</a:t>
            </a:r>
            <a:r>
              <a:rPr lang="en-US" altLang="x-none" dirty="0">
                <a:latin typeface="Courier" charset="0"/>
                <a:sym typeface="Courier" charset="0"/>
              </a:rPr>
              <a:t> </a:t>
            </a:r>
            <a:r>
              <a:rPr lang="en-US" altLang="x-none" dirty="0" err="1">
                <a:latin typeface="Courier" charset="0"/>
                <a:sym typeface="Courier" charset="0"/>
              </a:rPr>
              <a:t>varius</a:t>
            </a:r>
            <a:r>
              <a:rPr lang="en-US" altLang="x-none" dirty="0">
                <a:latin typeface="Courier" charset="0"/>
                <a:sym typeface="Courier" charset="0"/>
              </a:rPr>
              <a:t> </a:t>
            </a:r>
            <a:r>
              <a:rPr lang="en-US" altLang="x-none" dirty="0" err="1">
                <a:latin typeface="Courier" charset="0"/>
                <a:sym typeface="Courier" charset="0"/>
              </a:rPr>
              <a:t>sapien</a:t>
            </a:r>
            <a:r>
              <a:rPr lang="en-US" altLang="x-none" dirty="0">
                <a:latin typeface="Courier" charset="0"/>
                <a:sym typeface="Courier" charset="0"/>
              </a:rPr>
              <a:t> </a:t>
            </a:r>
            <a:r>
              <a:rPr lang="en-US" altLang="x-none" dirty="0" err="1">
                <a:latin typeface="Courier" charset="0"/>
                <a:sym typeface="Courier" charset="0"/>
              </a:rPr>
              <a:t>euismod</a:t>
            </a:r>
            <a:r>
              <a:rPr lang="en-US" altLang="x-none" dirty="0">
                <a:latin typeface="Courier" charset="0"/>
                <a:sym typeface="Courier" charset="0"/>
              </a:rPr>
              <a:t> </a:t>
            </a:r>
            <a:r>
              <a:rPr lang="en-US" altLang="x-none" dirty="0" err="1">
                <a:latin typeface="Courier" charset="0"/>
                <a:sym typeface="Courier" charset="0"/>
              </a:rPr>
              <a:t>nec</a:t>
            </a:r>
            <a:r>
              <a:rPr lang="en-US" altLang="x-none" dirty="0">
                <a:latin typeface="Courier" charset="0"/>
                <a:sym typeface="Courier" charset="0"/>
              </a:rPr>
              <a:t>. </a:t>
            </a:r>
            <a:r>
              <a:rPr lang="en-US" altLang="x-none" dirty="0" err="1">
                <a:latin typeface="Courier" charset="0"/>
                <a:sym typeface="Courier" charset="0"/>
              </a:rPr>
              <a:t>Vivamus</a:t>
            </a:r>
            <a:r>
              <a:rPr lang="en-US" altLang="x-none" dirty="0">
                <a:latin typeface="Courier" charset="0"/>
                <a:sym typeface="Courier" charset="0"/>
              </a:rPr>
              <a:t> </a:t>
            </a:r>
            <a:r>
              <a:rPr lang="en-US" altLang="x-none" dirty="0" err="1">
                <a:latin typeface="Courier" charset="0"/>
                <a:sym typeface="Courier" charset="0"/>
              </a:rPr>
              <a:t>ut</a:t>
            </a:r>
            <a:r>
              <a:rPr lang="en-US" altLang="x-none" dirty="0">
                <a:latin typeface="Courier" charset="0"/>
                <a:sym typeface="Courier" charset="0"/>
              </a:rPr>
              <a:t> </a:t>
            </a:r>
            <a:r>
              <a:rPr lang="en-US" altLang="x-none" dirty="0" err="1">
                <a:latin typeface="Courier" charset="0"/>
                <a:sym typeface="Courier" charset="0"/>
              </a:rPr>
              <a:t>ullamcorper</a:t>
            </a:r>
            <a:r>
              <a:rPr lang="en-US" altLang="x-none" dirty="0">
                <a:latin typeface="Courier" charset="0"/>
                <a:sym typeface="Courier" charset="0"/>
              </a:rPr>
              <a:t> mi. Sed </a:t>
            </a:r>
            <a:r>
              <a:rPr lang="en-US" altLang="x-none" dirty="0" err="1">
                <a:latin typeface="Courier" charset="0"/>
                <a:sym typeface="Courier" charset="0"/>
              </a:rPr>
              <a:t>vehicula</a:t>
            </a:r>
            <a:r>
              <a:rPr lang="en-US" altLang="x-none" dirty="0">
                <a:latin typeface="Courier" charset="0"/>
                <a:sym typeface="Courier" charset="0"/>
              </a:rPr>
              <a:t> vel </a:t>
            </a:r>
            <a:r>
              <a:rPr lang="en-US" altLang="x-none" dirty="0" err="1">
                <a:latin typeface="Courier" charset="0"/>
                <a:sym typeface="Courier" charset="0"/>
              </a:rPr>
              <a:t>est</a:t>
            </a:r>
            <a:r>
              <a:rPr lang="en-US" altLang="x-none" dirty="0">
                <a:latin typeface="Courier" charset="0"/>
                <a:sym typeface="Courier" charset="0"/>
              </a:rPr>
              <a:t> sit </a:t>
            </a:r>
            <a:r>
              <a:rPr lang="en-US" altLang="x-none" dirty="0" err="1">
                <a:latin typeface="Courier" charset="0"/>
                <a:sym typeface="Courier" charset="0"/>
              </a:rPr>
              <a:t>amet</a:t>
            </a:r>
            <a:r>
              <a:rPr lang="en-US" altLang="x-none" dirty="0">
                <a:latin typeface="Courier" charset="0"/>
                <a:sym typeface="Courier" charset="0"/>
              </a:rPr>
              <a:t> </a:t>
            </a:r>
            <a:r>
              <a:rPr lang="en-US" altLang="x-none" dirty="0" err="1">
                <a:latin typeface="Courier" charset="0"/>
                <a:sym typeface="Courier" charset="0"/>
              </a:rPr>
              <a:t>euismod</a:t>
            </a:r>
            <a:r>
              <a:rPr lang="en-US" altLang="x-none" dirty="0">
                <a:latin typeface="Courier" charset="0"/>
                <a:sym typeface="Courier" charset="0"/>
              </a:rPr>
              <a:t>. Ut </a:t>
            </a:r>
            <a:r>
              <a:rPr lang="en-US" altLang="x-none" dirty="0">
                <a:solidFill>
                  <a:schemeClr val="accent1"/>
                </a:solidFill>
                <a:latin typeface="Courier" charset="0"/>
                <a:sym typeface="Courier" charset="0"/>
              </a:rPr>
              <a:t>&lt;q&gt;</a:t>
            </a:r>
            <a:r>
              <a:rPr lang="en-US" altLang="x-none" dirty="0" err="1">
                <a:solidFill>
                  <a:schemeClr val="accent1"/>
                </a:solidFill>
                <a:latin typeface="Courier" charset="0"/>
                <a:sym typeface="Courier" charset="0"/>
              </a:rPr>
              <a:t>molestie</a:t>
            </a:r>
            <a:r>
              <a:rPr lang="en-US" altLang="x-none" dirty="0">
                <a:solidFill>
                  <a:schemeClr val="accent1"/>
                </a:solidFill>
                <a:latin typeface="Courier" charset="0"/>
                <a:sym typeface="Courier" charset="0"/>
              </a:rPr>
              <a:t> </a:t>
            </a:r>
            <a:r>
              <a:rPr lang="en-US" altLang="x-none" dirty="0" err="1">
                <a:solidFill>
                  <a:schemeClr val="accent1"/>
                </a:solidFill>
                <a:latin typeface="Courier" charset="0"/>
                <a:sym typeface="Courier" charset="0"/>
              </a:rPr>
              <a:t>metus</a:t>
            </a:r>
            <a:r>
              <a:rPr lang="en-US" altLang="x-none" dirty="0">
                <a:solidFill>
                  <a:schemeClr val="accent1"/>
                </a:solidFill>
                <a:latin typeface="Courier" charset="0"/>
                <a:sym typeface="Courier" charset="0"/>
              </a:rPr>
              <a:t> </a:t>
            </a:r>
            <a:r>
              <a:rPr lang="en-US" altLang="x-none" dirty="0" err="1">
                <a:solidFill>
                  <a:schemeClr val="accent1"/>
                </a:solidFill>
                <a:latin typeface="Courier" charset="0"/>
                <a:sym typeface="Courier" charset="0"/>
              </a:rPr>
              <a:t>turpis</a:t>
            </a:r>
            <a:r>
              <a:rPr lang="en-US" altLang="x-none" dirty="0">
                <a:solidFill>
                  <a:schemeClr val="accent1"/>
                </a:solidFill>
                <a:latin typeface="Courier" charset="0"/>
                <a:sym typeface="Courier" charset="0"/>
              </a:rPr>
              <a:t>&lt;/q&gt;</a:t>
            </a:r>
            <a:r>
              <a:rPr lang="en-US" altLang="x-none" dirty="0">
                <a:latin typeface="Courier" charset="0"/>
                <a:sym typeface="Courier" charset="0"/>
              </a:rPr>
              <a:t>, </a:t>
            </a:r>
            <a:r>
              <a:rPr lang="en-US" altLang="x-none" dirty="0" err="1">
                <a:latin typeface="Courier" charset="0"/>
                <a:sym typeface="Courier" charset="0"/>
              </a:rPr>
              <a:t>eu</a:t>
            </a:r>
            <a:r>
              <a:rPr lang="en-US" altLang="x-none" dirty="0">
                <a:latin typeface="Courier" charset="0"/>
                <a:sym typeface="Courier" charset="0"/>
              </a:rPr>
              <a:t> </a:t>
            </a:r>
            <a:r>
              <a:rPr lang="en-US" altLang="x-none" dirty="0" err="1">
                <a:latin typeface="Courier" charset="0"/>
                <a:sym typeface="Courier" charset="0"/>
              </a:rPr>
              <a:t>dapibus</a:t>
            </a:r>
            <a:r>
              <a:rPr lang="en-US" altLang="x-none" dirty="0">
                <a:latin typeface="Courier" charset="0"/>
                <a:sym typeface="Courier" charset="0"/>
              </a:rPr>
              <a:t> </a:t>
            </a:r>
            <a:r>
              <a:rPr lang="en-US" altLang="x-none" dirty="0" err="1">
                <a:latin typeface="Courier" charset="0"/>
                <a:sym typeface="Courier" charset="0"/>
              </a:rPr>
              <a:t>lacus</a:t>
            </a:r>
            <a:r>
              <a:rPr lang="en-US" altLang="x-none" dirty="0">
                <a:latin typeface="Courier" charset="0"/>
                <a:sym typeface="Courier" charset="0"/>
              </a:rPr>
              <a:t> auctor at.&lt;/</a:t>
            </a:r>
            <a:r>
              <a:rPr lang="en-US" altLang="x-none" sz="1800" dirty="0">
                <a:latin typeface="Courier" charset="0"/>
                <a:sym typeface="Courier" charset="0"/>
              </a:rPr>
              <a:t>p</a:t>
            </a:r>
            <a:r>
              <a:rPr lang="en-US" altLang="x-none" dirty="0">
                <a:latin typeface="Courier" charset="0"/>
                <a:sym typeface="Courier" charset="0"/>
              </a:rPr>
              <a:t>&gt;</a:t>
            </a:r>
            <a:endParaRPr lang="en-US" altLang="x-none" sz="1800" dirty="0">
              <a:latin typeface="Courier" charset="0"/>
              <a:sym typeface="Courier" charset="0"/>
            </a:endParaRPr>
          </a:p>
          <a:p>
            <a:r>
              <a:rPr lang="en-US" altLang="x-none" sz="1800" dirty="0">
                <a:latin typeface="Courier" charset="0"/>
                <a:sym typeface="Courier" charset="0"/>
              </a:rPr>
              <a:t>&lt;/body&gt;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7203855-1DF1-85BD-17B7-D0ACD358D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4365104"/>
            <a:ext cx="7124700" cy="2463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ttangolo 4"/>
          <p:cNvSpPr/>
          <p:nvPr/>
        </p:nvSpPr>
        <p:spPr>
          <a:xfrm>
            <a:off x="-36512" y="-27384"/>
            <a:ext cx="2880320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p::</a:t>
            </a:r>
            <a:r>
              <a:rPr lang="pl-PL" b="1" dirty="0" err="1">
                <a:latin typeface="Courier" charset="0"/>
                <a:ea typeface="Courier" charset="0"/>
                <a:cs typeface="Courier" charset="0"/>
              </a:rPr>
              <a:t>first-line</a:t>
            </a:r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l-PL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color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: red;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p::</a:t>
            </a:r>
            <a:r>
              <a:rPr lang="pl-PL" b="1" dirty="0" err="1">
                <a:latin typeface="Courier" charset="0"/>
                <a:ea typeface="Courier" charset="0"/>
                <a:cs typeface="Courier" charset="0"/>
              </a:rPr>
              <a:t>first-letter</a:t>
            </a:r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 font-size:300%;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q { </a:t>
            </a:r>
            <a:r>
              <a:rPr lang="pl-PL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color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pl-PL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blue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; }</a:t>
            </a:r>
          </a:p>
          <a:p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q::</a:t>
            </a:r>
            <a:r>
              <a:rPr lang="pl-PL" b="1" dirty="0" err="1">
                <a:latin typeface="Courier" charset="0"/>
                <a:ea typeface="Courier" charset="0"/>
                <a:cs typeface="Courier" charset="0"/>
              </a:rPr>
              <a:t>before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l-PL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:”«”;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q::</a:t>
            </a:r>
            <a:r>
              <a:rPr lang="pl-PL" b="1" dirty="0" err="1">
                <a:latin typeface="Courier" charset="0"/>
                <a:ea typeface="Courier" charset="0"/>
                <a:cs typeface="Courier" charset="0"/>
              </a:rPr>
              <a:t>after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l-PL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:”»”;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05286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>
          <a:xfrm>
            <a:off x="2855840" y="152400"/>
            <a:ext cx="6059559" cy="144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it-IT" altLang="x-none" dirty="0"/>
              <a:t>Selettori (3/6)</a:t>
            </a:r>
            <a:br>
              <a:rPr lang="it-IT" altLang="x-none" dirty="0"/>
            </a:br>
            <a:r>
              <a:rPr lang="it-IT" altLang="x-none" sz="3600" dirty="0">
                <a:solidFill>
                  <a:schemeClr val="tx2"/>
                </a:solidFill>
              </a:rPr>
              <a:t>prossimità</a:t>
            </a:r>
            <a:endParaRPr lang="en-US" altLang="x-none" sz="4000" dirty="0">
              <a:solidFill>
                <a:schemeClr val="tx2"/>
              </a:solidFill>
            </a:endParaRPr>
          </a:p>
        </p:txBody>
      </p:sp>
      <p:graphicFrame>
        <p:nvGraphicFramePr>
          <p:cNvPr id="2457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4781"/>
              </p:ext>
            </p:extLst>
          </p:nvPr>
        </p:nvGraphicFramePr>
        <p:xfrm>
          <a:off x="228598" y="3548810"/>
          <a:ext cx="8735890" cy="3192558"/>
        </p:xfrm>
        <a:graphic>
          <a:graphicData uri="http://schemas.openxmlformats.org/drawingml/2006/table">
            <a:tbl>
              <a:tblPr/>
              <a:tblGrid>
                <a:gridCol w="2911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00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pattern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significato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esempio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08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 F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it-IT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elemento </a:t>
                      </a:r>
                      <a:r>
                        <a:rPr kumimoji="0" lang="it-IT" altLang="x-none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F</a:t>
                      </a:r>
                      <a:r>
                        <a:rPr kumimoji="0" lang="it-IT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 discendente di un elemento </a:t>
                      </a:r>
                      <a:r>
                        <a:rPr kumimoji="0" lang="it-IT" altLang="x-none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  <a:sym typeface="Courier" charset="0"/>
                        </a:rPr>
                        <a:t>table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  <a:sym typeface="Courier" charset="0"/>
                        </a:rPr>
                        <a:t>th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  <a:sym typeface="Courier" charset="0"/>
                      </a:endParaRP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3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 &gt; F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it-IT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elemento F figlio di un elemento E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  <a:sym typeface="Courier" charset="0"/>
                        </a:rPr>
                        <a:t>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  <a:sym typeface="Courier" charset="0"/>
                        </a:rPr>
                        <a:t> &gt;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  <a:sym typeface="Courier" charset="0"/>
                        </a:rPr>
                        <a:t>th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  <a:sym typeface="Courier" charset="0"/>
                      </a:endParaRP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08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 + F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it-IT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elemento </a:t>
                      </a:r>
                      <a:r>
                        <a:rPr kumimoji="0" lang="it-IT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F</a:t>
                      </a:r>
                      <a:r>
                        <a:rPr kumimoji="0" lang="it-IT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 successivo diretto di un elemento E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  <a:sym typeface="Courier" charset="0"/>
                        </a:rPr>
                        <a:t>label + input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08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 ~ F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it-IT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elemento </a:t>
                      </a:r>
                      <a:r>
                        <a:rPr kumimoji="0" lang="it-IT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F</a:t>
                      </a:r>
                      <a:r>
                        <a:rPr kumimoji="0" lang="it-IT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 successivo di un elemento E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  <a:sym typeface="Courier" charset="0"/>
                        </a:rPr>
                        <a:t>h1 ~ p</a:t>
                      </a:r>
                    </a:p>
                  </a:txBody>
                  <a:tcPr marL="34289" marR="34289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ttangolo 4"/>
          <p:cNvSpPr/>
          <p:nvPr/>
        </p:nvSpPr>
        <p:spPr>
          <a:xfrm>
            <a:off x="71218" y="-47156"/>
            <a:ext cx="4140742" cy="3416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pl-PL" b="1" dirty="0" err="1">
                <a:latin typeface="Courier" charset="0"/>
                <a:ea typeface="Courier" charset="0"/>
                <a:cs typeface="Courier" charset="0"/>
              </a:rPr>
              <a:t>special</a:t>
            </a:r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l-PL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color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pl-PL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blue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pl-PL" b="1" dirty="0" err="1">
                <a:latin typeface="Courier" charset="0"/>
                <a:ea typeface="Courier" charset="0"/>
                <a:cs typeface="Courier" charset="0"/>
              </a:rPr>
              <a:t>special</a:t>
            </a:r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 th 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l-PL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font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-style: </a:t>
            </a:r>
            <a:r>
              <a:rPr lang="pl-PL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italic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pl-PL" b="1" dirty="0" err="1">
                <a:latin typeface="Courier" charset="0"/>
                <a:ea typeface="Courier" charset="0"/>
                <a:cs typeface="Courier" charset="0"/>
              </a:rPr>
              <a:t>special</a:t>
            </a:r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 + </a:t>
            </a:r>
            <a:r>
              <a:rPr lang="pl-PL" b="1" dirty="0" err="1">
                <a:latin typeface="Courier" charset="0"/>
                <a:ea typeface="Courier" charset="0"/>
                <a:cs typeface="Courier" charset="0"/>
              </a:rPr>
              <a:t>tr</a:t>
            </a:r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l-PL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background-color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: #</a:t>
            </a:r>
            <a:r>
              <a:rPr lang="pl-PL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ffffdd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pl-PL" b="1" dirty="0" err="1">
                <a:latin typeface="Courier" charset="0"/>
                <a:ea typeface="Courier" charset="0"/>
                <a:cs typeface="Courier" charset="0"/>
              </a:rPr>
              <a:t>special</a:t>
            </a:r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 ~ </a:t>
            </a:r>
            <a:r>
              <a:rPr lang="pl-PL" b="1" dirty="0" err="1">
                <a:latin typeface="Courier" charset="0"/>
                <a:ea typeface="Courier" charset="0"/>
                <a:cs typeface="Courier" charset="0"/>
              </a:rPr>
              <a:t>tr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l-PL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color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pl-PL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green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b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2391A1-1B0B-FF6D-6193-AFA22A209BA8}"/>
              </a:ext>
            </a:extLst>
          </p:cNvPr>
          <p:cNvSpPr txBox="1"/>
          <p:nvPr/>
        </p:nvSpPr>
        <p:spPr>
          <a:xfrm>
            <a:off x="2915815" y="836712"/>
            <a:ext cx="6059559" cy="3754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x-none" sz="1400" dirty="0">
                <a:latin typeface="Courier" charset="0"/>
                <a:sym typeface="Courier" charset="0"/>
              </a:rPr>
              <a:t>&lt;table border="1" cellpadding="8"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cellspacing</a:t>
            </a:r>
            <a:r>
              <a:rPr lang="en-US" altLang="x-none" sz="1400" dirty="0">
                <a:latin typeface="Courier" charset="0"/>
                <a:sym typeface="Courier" charset="0"/>
              </a:rPr>
              <a:t>="0"&gt;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&lt;tr&gt;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  &lt;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&gt;Salesman&lt;/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&gt;&lt;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&gt;Jan&lt;/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&gt;&lt;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&gt;Feb&lt;/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&gt;&lt;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&gt;Mar&lt;/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&lt;tr&gt;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&lt;tr class="special"&gt;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  &lt;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&gt;John Smith &lt;span&gt;THE BEST!&lt;/span&gt;&lt;/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</a:t>
            </a:r>
            <a:br>
              <a:rPr lang="en-US" altLang="x-none" sz="1400" dirty="0">
                <a:latin typeface="Courier" charset="0"/>
                <a:sym typeface="Courier" charset="0"/>
              </a:rPr>
            </a:br>
            <a:r>
              <a:rPr lang="en-US" altLang="x-none" sz="1400" dirty="0">
                <a:latin typeface="Courier" charset="0"/>
                <a:sym typeface="Courier" charset="0"/>
              </a:rPr>
              <a:t>  &lt;td&gt;12000&lt;/td&gt;&lt;td&gt;13000&lt;/td&gt;&lt;td&gt;15000&lt;/td&gt;	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&lt;/tr&gt;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&lt;tr&gt;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  &lt;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&gt;Alice Green &lt;span&gt;the second best!&lt;/span&gt;&lt;/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</a:t>
            </a:r>
            <a:br>
              <a:rPr lang="en-US" altLang="x-none" sz="1400" dirty="0">
                <a:latin typeface="Courier" charset="0"/>
                <a:sym typeface="Courier" charset="0"/>
              </a:rPr>
            </a:br>
            <a:r>
              <a:rPr lang="en-US" altLang="x-none" sz="1400" dirty="0">
                <a:latin typeface="Courier" charset="0"/>
                <a:sym typeface="Courier" charset="0"/>
              </a:rPr>
              <a:t>  &lt;td&gt;7000&lt;/td&gt;&lt;td&gt;9000&lt;/td&gt;&lt;td&gt;11000&lt;/td&gt;	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&lt;/tr&gt;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&lt;tr&gt;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  &lt;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&gt;Hugh Brown&lt;/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</a:t>
            </a:r>
            <a:br>
              <a:rPr lang="en-US" altLang="x-none" sz="1400" dirty="0">
                <a:latin typeface="Courier" charset="0"/>
                <a:sym typeface="Courier" charset="0"/>
              </a:rPr>
            </a:br>
            <a:r>
              <a:rPr lang="en-US" altLang="x-none" sz="1400" dirty="0">
                <a:latin typeface="Courier" charset="0"/>
                <a:sym typeface="Courier" charset="0"/>
              </a:rPr>
              <a:t>  &lt;td&gt;5000&lt;/td&gt;&lt;td&gt;7000&lt;/td&gt;&lt;td&gt;9000&lt;/td&gt;	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&lt;/tr&gt;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&lt;/table&gt;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E88C3D75-4A34-50EE-06E6-313BF0C27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620468"/>
            <a:ext cx="6350000" cy="2120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40112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3563888" y="152400"/>
            <a:ext cx="5351512" cy="14478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err="1">
                <a:cs typeface="+mj-cs"/>
              </a:rPr>
              <a:t>Selettori</a:t>
            </a:r>
            <a:r>
              <a:rPr lang="it-IT" dirty="0">
                <a:cs typeface="+mj-cs"/>
              </a:rPr>
              <a:t> (4/6)</a:t>
            </a:r>
            <a:br>
              <a:rPr lang="en-US" dirty="0">
                <a:cs typeface="+mj-cs"/>
              </a:rPr>
            </a:br>
            <a:r>
              <a:rPr lang="en-US" sz="3600" dirty="0" err="1">
                <a:solidFill>
                  <a:schemeClr val="tx2"/>
                </a:solidFill>
                <a:cs typeface="+mj-cs"/>
              </a:rPr>
              <a:t>attributi</a:t>
            </a:r>
            <a:endParaRPr lang="en-US" dirty="0">
              <a:solidFill>
                <a:schemeClr val="tx2"/>
              </a:solidFill>
              <a:cs typeface="+mj-cs"/>
            </a:endParaRPr>
          </a:p>
        </p:txBody>
      </p:sp>
      <p:graphicFrame>
        <p:nvGraphicFramePr>
          <p:cNvPr id="2560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164292"/>
              </p:ext>
            </p:extLst>
          </p:nvPr>
        </p:nvGraphicFramePr>
        <p:xfrm>
          <a:off x="251520" y="2852936"/>
          <a:ext cx="8712968" cy="3888432"/>
        </p:xfrm>
        <a:graphic>
          <a:graphicData uri="http://schemas.openxmlformats.org/drawingml/2006/table">
            <a:tbl>
              <a:tblPr/>
              <a:tblGrid>
                <a:gridCol w="2903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5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3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1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pattern</a:t>
                      </a:r>
                    </a:p>
                  </a:txBody>
                  <a:tcPr marL="34289" marR="34289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significato</a:t>
                      </a:r>
                    </a:p>
                  </a:txBody>
                  <a:tcPr marL="34289" marR="34289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esempio</a:t>
                      </a:r>
                    </a:p>
                  </a:txBody>
                  <a:tcPr marL="34289" marR="34289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8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E[foo]</a:t>
                      </a:r>
                    </a:p>
                  </a:txBody>
                  <a:tcPr marL="34289" marR="34289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un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elemento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con un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attributo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foo</a:t>
                      </a:r>
                    </a:p>
                  </a:txBody>
                  <a:tcPr marL="34289" marR="34289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ヒラギノ角ゴ ProN W3" charset="-128"/>
                          <a:sym typeface="Courier" charset="0"/>
                        </a:rPr>
                        <a:t>img[alt]</a:t>
                      </a:r>
                    </a:p>
                  </a:txBody>
                  <a:tcPr marL="34289" marR="34289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58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E[foo=</a:t>
                      </a:r>
                      <a:r>
                        <a:rPr kumimoji="0" lang="mr-IN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"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bar</a:t>
                      </a:r>
                      <a:r>
                        <a:rPr kumimoji="0" lang="mr-IN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"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]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un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elemento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con un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attributo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foo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con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valore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uguale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a </a:t>
                      </a:r>
                      <a:r>
                        <a:rPr kumimoji="0" lang="mr-IN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"</a:t>
                      </a:r>
                      <a:r>
                        <a:rPr kumimoji="0" lang="en-US" altLang="ja-JP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bar</a:t>
                      </a:r>
                      <a:r>
                        <a:rPr kumimoji="0" lang="mr-IN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"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ヒラギノ角ゴ ProN W3" charset="-128"/>
                          <a:sym typeface="Courier" charset="0"/>
                        </a:rPr>
                        <a:t>table[border=</a:t>
                      </a:r>
                      <a:r>
                        <a:rPr kumimoji="0" lang="mr-IN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Courier" charset="0"/>
                        </a:rPr>
                        <a:t>"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ヒラギノ角ゴ ProN W3" charset="-128"/>
                          <a:sym typeface="Courier" charset="0"/>
                        </a:rPr>
                        <a:t>1</a:t>
                      </a:r>
                      <a:r>
                        <a:rPr kumimoji="0" lang="mr-IN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Courier" charset="0"/>
                        </a:rPr>
                        <a:t>"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ヒラギノ角ゴ ProN W3" charset="-128"/>
                          <a:sym typeface="Courier" charset="0"/>
                        </a:rPr>
                        <a:t>]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charset="0"/>
                        <a:ea typeface="ヒラギノ角ゴ ProN W3" charset="-128"/>
                        <a:sym typeface="Courier" charset="0"/>
                      </a:endParaRPr>
                    </a:p>
                  </a:txBody>
                  <a:tcPr marL="34289" marR="34289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58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E[foo~=</a:t>
                      </a:r>
                      <a:r>
                        <a:rPr kumimoji="0" lang="mr-IN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"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bar</a:t>
                      </a:r>
                      <a:r>
                        <a:rPr kumimoji="0" lang="mr-IN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"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]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un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elemento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con un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attributo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foo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il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it-IT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che contiene la parola bar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ヒラギノ角ゴ ProN W3" charset="-128"/>
                          <a:sym typeface="Courier" charset="0"/>
                        </a:rPr>
                        <a:t>p[class~=</a:t>
                      </a:r>
                      <a:r>
                        <a:rPr kumimoji="0" lang="mr-IN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Courier" charset="0"/>
                        </a:rPr>
                        <a:t>"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ヒラギノ角ゴ ProN W3" charset="-128"/>
                          <a:sym typeface="Courier" charset="0"/>
                        </a:rPr>
                        <a:t>codice</a:t>
                      </a:r>
                      <a:r>
                        <a:rPr kumimoji="0" lang="mr-IN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Courier" charset="0"/>
                        </a:rPr>
                        <a:t>"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ヒラギノ角ゴ ProN W3" charset="-128"/>
                          <a:sym typeface="Courier" charset="0"/>
                        </a:rPr>
                        <a:t>]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charset="0"/>
                        <a:ea typeface="ヒラギノ角ゴ ProN W3" charset="-128"/>
                        <a:sym typeface="Courier" charset="0"/>
                      </a:endParaRPr>
                    </a:p>
                  </a:txBody>
                  <a:tcPr marL="34289" marR="34289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58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E[foo^=</a:t>
                      </a:r>
                      <a:r>
                        <a:rPr kumimoji="0" lang="mr-IN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"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bar</a:t>
                      </a:r>
                      <a:r>
                        <a:rPr kumimoji="0" lang="mr-IN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"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]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un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elemento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con un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attributo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foo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con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valore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che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inizia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per </a:t>
                      </a:r>
                      <a:r>
                        <a:rPr kumimoji="0" lang="mr-IN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"</a:t>
                      </a:r>
                      <a:r>
                        <a:rPr kumimoji="0" lang="en-US" altLang="ja-JP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bar</a:t>
                      </a:r>
                      <a:r>
                        <a:rPr kumimoji="0" lang="mr-IN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"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ヒラギノ角ゴ ProN W3" charset="-128"/>
                          <a:sym typeface="Courier" charset="0"/>
                        </a:rPr>
                        <a:t>p[class^=</a:t>
                      </a:r>
                      <a:r>
                        <a:rPr kumimoji="0" lang="mr-IN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Courier" charset="0"/>
                        </a:rPr>
                        <a:t>"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ヒラギノ角ゴ ProN W3" charset="-128"/>
                          <a:sym typeface="Courier" charset="0"/>
                        </a:rPr>
                        <a:t>cod</a:t>
                      </a:r>
                      <a:r>
                        <a:rPr kumimoji="0" lang="mr-IN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Courier" charset="0"/>
                        </a:rPr>
                        <a:t>"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ヒラギノ角ゴ ProN W3" charset="-128"/>
                          <a:sym typeface="Courier" charset="0"/>
                        </a:rPr>
                        <a:t>]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charset="0"/>
                        <a:ea typeface="ヒラギノ角ゴ ProN W3" charset="-128"/>
                        <a:sym typeface="Courier" charset="0"/>
                      </a:endParaRPr>
                    </a:p>
                  </a:txBody>
                  <a:tcPr marL="34289" marR="34289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ttangolo 4"/>
          <p:cNvSpPr/>
          <p:nvPr/>
        </p:nvSpPr>
        <p:spPr>
          <a:xfrm>
            <a:off x="-36512" y="-27384"/>
            <a:ext cx="3600400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a[</a:t>
            </a:r>
            <a:r>
              <a:rPr lang="pl-PL" b="1" dirty="0" err="1"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] 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l-PL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font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-style: </a:t>
            </a:r>
            <a:r>
              <a:rPr lang="pl-PL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italic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a[</a:t>
            </a:r>
            <a:r>
              <a:rPr lang="pl-PL" b="1" dirty="0" err="1"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^='http'] 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l-PL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color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: red;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093D9-8F27-5521-34A0-2C458511F07C}"/>
              </a:ext>
            </a:extLst>
          </p:cNvPr>
          <p:cNvSpPr txBox="1"/>
          <p:nvPr/>
        </p:nvSpPr>
        <p:spPr>
          <a:xfrm>
            <a:off x="2915815" y="836712"/>
            <a:ext cx="6059559" cy="3754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x-none" sz="1400" dirty="0">
                <a:latin typeface="Courier" charset="0"/>
                <a:sym typeface="Courier" charset="0"/>
              </a:rPr>
              <a:t>&lt;style&gt;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  a[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href</a:t>
            </a:r>
            <a:r>
              <a:rPr lang="en-US" altLang="x-none" sz="1400" dirty="0">
                <a:latin typeface="Courier" charset="0"/>
                <a:sym typeface="Courier" charset="0"/>
              </a:rPr>
              <a:t>] { color: green; }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  a[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href</a:t>
            </a:r>
            <a:r>
              <a:rPr lang="en-US" altLang="x-none" sz="1400" dirty="0">
                <a:latin typeface="Courier" charset="0"/>
                <a:sym typeface="Courier" charset="0"/>
              </a:rPr>
              <a:t>^="http"] { color: red; }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  a[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href</a:t>
            </a:r>
            <a:r>
              <a:rPr lang="en-US" altLang="x-none" sz="1400" dirty="0">
                <a:latin typeface="Courier" charset="0"/>
                <a:sym typeface="Courier" charset="0"/>
              </a:rPr>
              <a:t>^="http"]:before {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    content: "🌐 "; 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    font-size: 60%; 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  }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&lt;/style&gt;</a:t>
            </a:r>
          </a:p>
          <a:p>
            <a:endParaRPr lang="en-US" altLang="x-none" sz="1400" dirty="0">
              <a:latin typeface="Courier" charset="0"/>
              <a:sym typeface="Courier" charset="0"/>
            </a:endParaRP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&lt;p&gt;</a:t>
            </a:r>
            <a:r>
              <a:rPr lang="en-US" altLang="x-none" sz="1400" b="1" dirty="0">
                <a:solidFill>
                  <a:schemeClr val="tx2"/>
                </a:solidFill>
                <a:latin typeface="Courier" charset="0"/>
                <a:sym typeface="Courier" charset="0"/>
              </a:rPr>
              <a:t>&lt;a </a:t>
            </a:r>
            <a:r>
              <a:rPr lang="en-US" altLang="x-none" sz="1400" b="1" dirty="0" err="1">
                <a:solidFill>
                  <a:schemeClr val="tx2"/>
                </a:solidFill>
                <a:latin typeface="Courier" charset="0"/>
                <a:sym typeface="Courier" charset="0"/>
              </a:rPr>
              <a:t>href</a:t>
            </a:r>
            <a:r>
              <a:rPr lang="en-US" altLang="x-none" sz="1400" b="1" dirty="0">
                <a:solidFill>
                  <a:schemeClr val="tx2"/>
                </a:solidFill>
                <a:latin typeface="Courier" charset="0"/>
                <a:sym typeface="Courier" charset="0"/>
              </a:rPr>
              <a:t>="</a:t>
            </a:r>
            <a:r>
              <a:rPr lang="en-US" altLang="x-none" sz="1400" b="1" dirty="0" err="1">
                <a:solidFill>
                  <a:schemeClr val="tx2"/>
                </a:solidFill>
                <a:latin typeface="Courier" charset="0"/>
                <a:sym typeface="Courier" charset="0"/>
              </a:rPr>
              <a:t>loremipsum.html</a:t>
            </a:r>
            <a:r>
              <a:rPr lang="en-US" altLang="x-none" sz="1400" b="1" dirty="0">
                <a:solidFill>
                  <a:schemeClr val="tx2"/>
                </a:solidFill>
                <a:latin typeface="Courier" charset="0"/>
                <a:sym typeface="Courier" charset="0"/>
              </a:rPr>
              <a:t>"&gt;Lorem ipsum&lt;/a&gt;</a:t>
            </a:r>
            <a:r>
              <a:rPr lang="en-US" altLang="x-none" sz="1400" dirty="0">
                <a:latin typeface="Courier" charset="0"/>
                <a:sym typeface="Courier" charset="0"/>
              </a:rPr>
              <a:t> dolor sit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amet</a:t>
            </a:r>
            <a:r>
              <a:rPr lang="en-US" altLang="x-none" sz="1400" dirty="0">
                <a:latin typeface="Courier" charset="0"/>
                <a:sym typeface="Courier" charset="0"/>
              </a:rPr>
              <a:t>,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consectetur</a:t>
            </a:r>
            <a:r>
              <a:rPr lang="en-US" altLang="x-none" sz="1400" dirty="0">
                <a:latin typeface="Courier" charset="0"/>
                <a:sym typeface="Courier" charset="0"/>
              </a:rPr>
              <a:t>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adipiscing</a:t>
            </a:r>
            <a:r>
              <a:rPr lang="en-US" altLang="x-none" sz="1400" dirty="0">
                <a:latin typeface="Courier" charset="0"/>
                <a:sym typeface="Courier" charset="0"/>
              </a:rPr>
              <a:t>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elit</a:t>
            </a:r>
            <a:r>
              <a:rPr lang="en-US" altLang="x-none" sz="1400" dirty="0">
                <a:latin typeface="Courier" charset="0"/>
                <a:sym typeface="Courier" charset="0"/>
              </a:rPr>
              <a:t>. Maecenas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rutrum</a:t>
            </a:r>
            <a:r>
              <a:rPr lang="en-US" altLang="x-none" sz="1400" dirty="0">
                <a:latin typeface="Courier" charset="0"/>
                <a:sym typeface="Courier" charset="0"/>
              </a:rPr>
              <a:t>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orci</a:t>
            </a:r>
            <a:r>
              <a:rPr lang="en-US" altLang="x-none" sz="1400" dirty="0">
                <a:latin typeface="Courier" charset="0"/>
                <a:sym typeface="Courier" charset="0"/>
              </a:rPr>
              <a:t>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eu</a:t>
            </a:r>
            <a:r>
              <a:rPr lang="en-US" altLang="x-none" sz="1400" dirty="0">
                <a:latin typeface="Courier" charset="0"/>
                <a:sym typeface="Courier" charset="0"/>
              </a:rPr>
              <a:t> lorem pulvinar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fringilla</a:t>
            </a:r>
            <a:r>
              <a:rPr lang="en-US" altLang="x-none" sz="1400" dirty="0">
                <a:latin typeface="Courier" charset="0"/>
                <a:sym typeface="Courier" charset="0"/>
              </a:rPr>
              <a:t>. </a:t>
            </a:r>
            <a:br>
              <a:rPr lang="en-US" altLang="x-none" sz="1400" dirty="0">
                <a:latin typeface="Courier" charset="0"/>
                <a:sym typeface="Courier" charset="0"/>
              </a:rPr>
            </a:br>
            <a:r>
              <a:rPr lang="en-US" altLang="x-none" sz="1400" dirty="0">
                <a:latin typeface="Courier" charset="0"/>
                <a:sym typeface="Courier" charset="0"/>
              </a:rPr>
              <a:t>In </a:t>
            </a:r>
            <a:r>
              <a:rPr lang="en-US" altLang="x-none" sz="1400" b="1" dirty="0">
                <a:solidFill>
                  <a:schemeClr val="tx2"/>
                </a:solidFill>
                <a:latin typeface="Courier" charset="0"/>
                <a:sym typeface="Courier" charset="0"/>
              </a:rPr>
              <a:t>&lt;a </a:t>
            </a:r>
            <a:r>
              <a:rPr lang="en-US" altLang="x-none" sz="1400" b="1" dirty="0" err="1">
                <a:solidFill>
                  <a:schemeClr val="tx2"/>
                </a:solidFill>
                <a:latin typeface="Courier" charset="0"/>
                <a:sym typeface="Courier" charset="0"/>
              </a:rPr>
              <a:t>href</a:t>
            </a:r>
            <a:r>
              <a:rPr lang="en-US" altLang="x-none" sz="1400" b="1" dirty="0">
                <a:solidFill>
                  <a:schemeClr val="tx2"/>
                </a:solidFill>
                <a:latin typeface="Courier" charset="0"/>
                <a:sym typeface="Courier" charset="0"/>
              </a:rPr>
              <a:t>="https://</a:t>
            </a:r>
            <a:r>
              <a:rPr lang="en-US" altLang="x-none" sz="1400" b="1" dirty="0" err="1">
                <a:solidFill>
                  <a:schemeClr val="tx2"/>
                </a:solidFill>
                <a:latin typeface="Courier" charset="0"/>
                <a:sym typeface="Courier" charset="0"/>
              </a:rPr>
              <a:t>www.loremipsum.com</a:t>
            </a:r>
            <a:r>
              <a:rPr lang="en-US" altLang="x-none" sz="1400" b="1" dirty="0">
                <a:solidFill>
                  <a:schemeClr val="tx2"/>
                </a:solidFill>
                <a:latin typeface="Courier" charset="0"/>
                <a:sym typeface="Courier" charset="0"/>
              </a:rPr>
              <a:t>"&gt;</a:t>
            </a:r>
            <a:r>
              <a:rPr lang="en-US" altLang="x-none" sz="1400" b="1" dirty="0" err="1">
                <a:solidFill>
                  <a:schemeClr val="tx2"/>
                </a:solidFill>
                <a:latin typeface="Courier" charset="0"/>
                <a:sym typeface="Courier" charset="0"/>
              </a:rPr>
              <a:t>egestas</a:t>
            </a:r>
            <a:r>
              <a:rPr lang="en-US" altLang="x-none" sz="1400" b="1" dirty="0">
                <a:solidFill>
                  <a:schemeClr val="tx2"/>
                </a:solidFill>
                <a:latin typeface="Courier" charset="0"/>
                <a:sym typeface="Courier" charset="0"/>
              </a:rPr>
              <a:t> </a:t>
            </a:r>
            <a:r>
              <a:rPr lang="en-US" altLang="x-none" sz="1400" b="1" dirty="0" err="1">
                <a:solidFill>
                  <a:schemeClr val="tx2"/>
                </a:solidFill>
                <a:latin typeface="Courier" charset="0"/>
                <a:sym typeface="Courier" charset="0"/>
              </a:rPr>
              <a:t>accumsan</a:t>
            </a:r>
            <a:r>
              <a:rPr lang="en-US" altLang="x-none" sz="1400" b="1" dirty="0">
                <a:solidFill>
                  <a:schemeClr val="tx2"/>
                </a:solidFill>
                <a:latin typeface="Courier" charset="0"/>
                <a:sym typeface="Courier" charset="0"/>
              </a:rPr>
              <a:t>&lt;/a&gt;</a:t>
            </a:r>
            <a:r>
              <a:rPr lang="en-US" altLang="x-none" sz="1400" dirty="0">
                <a:latin typeface="Courier" charset="0"/>
                <a:sym typeface="Courier" charset="0"/>
              </a:rPr>
              <a:t>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massa</a:t>
            </a:r>
            <a:r>
              <a:rPr lang="en-US" altLang="x-none" sz="1400" dirty="0">
                <a:latin typeface="Courier" charset="0"/>
                <a:sym typeface="Courier" charset="0"/>
              </a:rPr>
              <a:t>,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elementum</a:t>
            </a:r>
            <a:r>
              <a:rPr lang="en-US" altLang="x-none" sz="1400" dirty="0">
                <a:latin typeface="Courier" charset="0"/>
                <a:sym typeface="Courier" charset="0"/>
              </a:rPr>
              <a:t>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varius</a:t>
            </a:r>
            <a:r>
              <a:rPr lang="en-US" altLang="x-none" sz="1400" dirty="0">
                <a:latin typeface="Courier" charset="0"/>
                <a:sym typeface="Courier" charset="0"/>
              </a:rPr>
              <a:t>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sapien</a:t>
            </a:r>
            <a:r>
              <a:rPr lang="en-US" altLang="x-none" sz="1400" dirty="0">
                <a:latin typeface="Courier" charset="0"/>
                <a:sym typeface="Courier" charset="0"/>
              </a:rPr>
              <a:t>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euismod</a:t>
            </a:r>
            <a:r>
              <a:rPr lang="en-US" altLang="x-none" sz="1400" dirty="0">
                <a:latin typeface="Courier" charset="0"/>
                <a:sym typeface="Courier" charset="0"/>
              </a:rPr>
              <a:t>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nec</a:t>
            </a:r>
            <a:r>
              <a:rPr lang="en-US" altLang="x-none" sz="1400" dirty="0">
                <a:latin typeface="Courier" charset="0"/>
                <a:sym typeface="Courier" charset="0"/>
              </a:rPr>
              <a:t>.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Vivamus</a:t>
            </a:r>
            <a:r>
              <a:rPr lang="en-US" altLang="x-none" sz="1400" dirty="0">
                <a:latin typeface="Courier" charset="0"/>
                <a:sym typeface="Courier" charset="0"/>
              </a:rPr>
              <a:t>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ut</a:t>
            </a:r>
            <a:r>
              <a:rPr lang="en-US" altLang="x-none" sz="1400" dirty="0">
                <a:latin typeface="Courier" charset="0"/>
                <a:sym typeface="Courier" charset="0"/>
              </a:rPr>
              <a:t>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ullamcorper</a:t>
            </a:r>
            <a:r>
              <a:rPr lang="en-US" altLang="x-none" sz="1400" dirty="0">
                <a:latin typeface="Courier" charset="0"/>
                <a:sym typeface="Courier" charset="0"/>
              </a:rPr>
              <a:t> mi. Sed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vehicula</a:t>
            </a:r>
            <a:r>
              <a:rPr lang="en-US" altLang="x-none" sz="1400" dirty="0">
                <a:latin typeface="Courier" charset="0"/>
                <a:sym typeface="Courier" charset="0"/>
              </a:rPr>
              <a:t> vel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est</a:t>
            </a:r>
            <a:r>
              <a:rPr lang="en-US" altLang="x-none" sz="1400" dirty="0">
                <a:latin typeface="Courier" charset="0"/>
                <a:sym typeface="Courier" charset="0"/>
              </a:rPr>
              <a:t> sit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amet</a:t>
            </a:r>
            <a:r>
              <a:rPr lang="en-US" altLang="x-none" sz="1400" dirty="0">
                <a:latin typeface="Courier" charset="0"/>
                <a:sym typeface="Courier" charset="0"/>
              </a:rPr>
              <a:t>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euismod</a:t>
            </a:r>
            <a:r>
              <a:rPr lang="en-US" altLang="x-none" sz="1400" dirty="0">
                <a:latin typeface="Courier" charset="0"/>
                <a:sym typeface="Courier" charset="0"/>
              </a:rPr>
              <a:t>. Ut &lt;q&gt;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molestie</a:t>
            </a:r>
            <a:r>
              <a:rPr lang="en-US" altLang="x-none" sz="1400" dirty="0">
                <a:latin typeface="Courier" charset="0"/>
                <a:sym typeface="Courier" charset="0"/>
              </a:rPr>
              <a:t>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metus</a:t>
            </a:r>
            <a:r>
              <a:rPr lang="en-US" altLang="x-none" sz="1400" dirty="0">
                <a:latin typeface="Courier" charset="0"/>
                <a:sym typeface="Courier" charset="0"/>
              </a:rPr>
              <a:t>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turpis</a:t>
            </a:r>
            <a:r>
              <a:rPr lang="en-US" altLang="x-none" sz="1400" dirty="0">
                <a:latin typeface="Courier" charset="0"/>
                <a:sym typeface="Courier" charset="0"/>
              </a:rPr>
              <a:t>&lt;/q&gt;,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eu</a:t>
            </a:r>
            <a:r>
              <a:rPr lang="en-US" altLang="x-none" sz="1400" dirty="0">
                <a:latin typeface="Courier" charset="0"/>
                <a:sym typeface="Courier" charset="0"/>
              </a:rPr>
              <a:t>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dapibus</a:t>
            </a:r>
            <a:r>
              <a:rPr lang="en-US" altLang="x-none" sz="1400" dirty="0">
                <a:latin typeface="Courier" charset="0"/>
                <a:sym typeface="Courier" charset="0"/>
              </a:rPr>
              <a:t>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lacus</a:t>
            </a:r>
            <a:r>
              <a:rPr lang="en-US" altLang="x-none" sz="1400" dirty="0">
                <a:latin typeface="Courier" charset="0"/>
                <a:sym typeface="Courier" charset="0"/>
              </a:rPr>
              <a:t> auctor at.&lt;/p&gt;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2691BDF-C119-5E2E-0D40-AA72FB8FB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591586"/>
            <a:ext cx="7772400" cy="24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559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3491880" y="152400"/>
            <a:ext cx="5652120" cy="14478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err="1">
                <a:cs typeface="+mj-cs"/>
              </a:rPr>
              <a:t>Selettori</a:t>
            </a:r>
            <a:r>
              <a:rPr lang="it-IT" dirty="0">
                <a:cs typeface="+mj-cs"/>
              </a:rPr>
              <a:t> (5/6)</a:t>
            </a:r>
            <a:br>
              <a:rPr lang="en-US" dirty="0">
                <a:cs typeface="+mj-cs"/>
              </a:rPr>
            </a:br>
            <a:r>
              <a:rPr lang="en-US" sz="3600" dirty="0">
                <a:solidFill>
                  <a:schemeClr val="tx2"/>
                </a:solidFill>
                <a:cs typeface="+mj-cs"/>
              </a:rPr>
              <a:t>pseudo-</a:t>
            </a:r>
            <a:r>
              <a:rPr lang="en-US" sz="3600" dirty="0" err="1">
                <a:solidFill>
                  <a:schemeClr val="tx2"/>
                </a:solidFill>
                <a:cs typeface="+mj-cs"/>
              </a:rPr>
              <a:t>classi</a:t>
            </a:r>
            <a:r>
              <a:rPr lang="en-US" sz="3600" dirty="0">
                <a:solidFill>
                  <a:schemeClr val="tx2"/>
                </a:solidFill>
                <a:cs typeface="+mj-cs"/>
              </a:rPr>
              <a:t> </a:t>
            </a:r>
            <a:r>
              <a:rPr lang="en-US" sz="3600" dirty="0" err="1">
                <a:solidFill>
                  <a:schemeClr val="tx2"/>
                </a:solidFill>
                <a:cs typeface="+mj-cs"/>
              </a:rPr>
              <a:t>strutturali</a:t>
            </a:r>
            <a:endParaRPr lang="en-US" sz="4800" dirty="0">
              <a:solidFill>
                <a:schemeClr val="tx2"/>
              </a:solidFill>
              <a:cs typeface="+mj-cs"/>
            </a:endParaRPr>
          </a:p>
        </p:txBody>
      </p:sp>
      <p:graphicFrame>
        <p:nvGraphicFramePr>
          <p:cNvPr id="27650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33277"/>
              </p:ext>
            </p:extLst>
          </p:nvPr>
        </p:nvGraphicFramePr>
        <p:xfrm>
          <a:off x="251521" y="3120279"/>
          <a:ext cx="8712968" cy="3621089"/>
        </p:xfrm>
        <a:graphic>
          <a:graphicData uri="http://schemas.openxmlformats.org/drawingml/2006/table">
            <a:tbl>
              <a:tblPr/>
              <a:tblGrid>
                <a:gridCol w="2160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7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5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1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pattern</a:t>
                      </a:r>
                    </a:p>
                  </a:txBody>
                  <a:tcPr marL="34289" marR="34289" marT="34257" marB="3425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significato</a:t>
                      </a:r>
                    </a:p>
                  </a:txBody>
                  <a:tcPr marL="34289" marR="34289" marT="34257" marB="3425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esempio</a:t>
                      </a:r>
                    </a:p>
                  </a:txBody>
                  <a:tcPr marL="34289" marR="34289" marT="34257" marB="3425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E:nth-child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(n)</a:t>
                      </a:r>
                    </a:p>
                  </a:txBody>
                  <a:tcPr marL="34289" marR="34289" marT="34257" marB="3425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un elemento </a:t>
                      </a:r>
                      <a:r>
                        <a:rPr kumimoji="0" lang="en-US" altLang="x-none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che è l</a:t>
                      </a:r>
                      <a:r>
                        <a:rPr kumimoji="0" lang="ja-JP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’</a:t>
                      </a:r>
                      <a:r>
                        <a:rPr kumimoji="0" lang="en-US" altLang="ja-JP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n</a:t>
                      </a:r>
                      <a:r>
                        <a:rPr kumimoji="0" lang="en-US" altLang="ja-JP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-simo figlio di suo padre</a:t>
                      </a:r>
                      <a:endParaRPr kumimoji="0" lang="en-US" altLang="x-none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57" marB="3425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ヒラギノ角ゴ ProN W3" charset="-128"/>
                          <a:sym typeface="Courier" charset="0"/>
                        </a:rPr>
                        <a:t>p:nth-child(odd)</a:t>
                      </a:r>
                    </a:p>
                  </a:txBody>
                  <a:tcPr marL="34289" marR="34289" marT="34257" marB="3425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E:nth-last-child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(n)</a:t>
                      </a:r>
                    </a:p>
                  </a:txBody>
                  <a:tcPr marL="34289" marR="34289" marT="34257" marB="3425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un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elemento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che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è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l</a:t>
                      </a:r>
                      <a:r>
                        <a:rPr kumimoji="0" lang="ja-JP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’</a:t>
                      </a:r>
                      <a:r>
                        <a:rPr kumimoji="0" lang="en-US" altLang="ja-JP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n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-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simo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figlio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di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suo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padre a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partire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dall</a:t>
                      </a:r>
                      <a:r>
                        <a:rPr kumimoji="0" lang="ja-JP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’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ultimo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57" marB="3425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ヒラギノ角ゴ ProN W3" charset="-128"/>
                          <a:sym typeface="Courier" charset="0"/>
                        </a:rPr>
                        <a:t>p:nth-last-child(1)</a:t>
                      </a:r>
                    </a:p>
                  </a:txBody>
                  <a:tcPr marL="34289" marR="34289" marT="34257" marB="3425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2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E:nth-of-type(n)</a:t>
                      </a:r>
                    </a:p>
                  </a:txBody>
                  <a:tcPr marL="34289" marR="34289" marT="34257" marB="3425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un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elemento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che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è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l</a:t>
                      </a:r>
                      <a:r>
                        <a:rPr kumimoji="0" lang="ja-JP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’</a:t>
                      </a:r>
                      <a:r>
                        <a:rPr kumimoji="0" lang="en-US" altLang="ja-JP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n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-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simo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figlio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di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suo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padre di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quel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ja-JP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tipo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57" marB="3425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ヒラギノ角ゴ ProN W3" charset="-128"/>
                          <a:sym typeface="Courier" charset="0"/>
                        </a:rPr>
                        <a:t>p:nth-of-type(even)</a:t>
                      </a:r>
                    </a:p>
                  </a:txBody>
                  <a:tcPr marL="34289" marR="34289" marT="34257" marB="3425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E:first-child</a:t>
                      </a:r>
                    </a:p>
                  </a:txBody>
                  <a:tcPr marL="34289" marR="34289" marT="34257" marB="3425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un elemento </a:t>
                      </a:r>
                      <a:r>
                        <a:rPr kumimoji="0" lang="en-US" altLang="x-none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che è il primo figlio di suo padre</a:t>
                      </a:r>
                    </a:p>
                  </a:txBody>
                  <a:tcPr marL="34289" marR="34289" marT="34257" marB="3425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ヒラギノ角ゴ ProN W3" charset="-128"/>
                          <a:sym typeface="Courier" charset="0"/>
                        </a:rPr>
                        <a:t>h1:first-child</a:t>
                      </a:r>
                    </a:p>
                  </a:txBody>
                  <a:tcPr marL="34289" marR="34289" marT="34257" marB="3425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ttangolo 4"/>
          <p:cNvSpPr/>
          <p:nvPr/>
        </p:nvSpPr>
        <p:spPr>
          <a:xfrm>
            <a:off x="-36512" y="-27384"/>
            <a:ext cx="4032448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l-PL" b="1" dirty="0" err="1">
                <a:latin typeface="Courier" charset="0"/>
                <a:ea typeface="Courier" charset="0"/>
                <a:cs typeface="Courier" charset="0"/>
              </a:rPr>
              <a:t>tr</a:t>
            </a:r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pl-PL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l-PL" b="1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background-color</a:t>
            </a:r>
            <a:r>
              <a:rPr lang="pl-PL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: #</a:t>
            </a:r>
            <a:r>
              <a:rPr lang="pl-PL" b="1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ffffee</a:t>
            </a:r>
            <a:r>
              <a:rPr lang="pl-PL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; </a:t>
            </a:r>
          </a:p>
          <a:p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pl-PL" b="1" dirty="0" err="1">
                <a:latin typeface="Courier" charset="0"/>
                <a:ea typeface="Courier" charset="0"/>
                <a:cs typeface="Courier" charset="0"/>
              </a:rPr>
              <a:t>tr:nth-child</a:t>
            </a:r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l-PL" b="1" dirty="0" err="1">
                <a:latin typeface="Courier" charset="0"/>
                <a:ea typeface="Courier" charset="0"/>
                <a:cs typeface="Courier" charset="0"/>
              </a:rPr>
              <a:t>odd</a:t>
            </a:r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pl-PL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l-PL" b="1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background-color</a:t>
            </a:r>
            <a:r>
              <a:rPr lang="pl-PL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: #</a:t>
            </a:r>
            <a:r>
              <a:rPr lang="pl-PL" b="1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dddddd</a:t>
            </a:r>
            <a:r>
              <a:rPr lang="pl-PL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; </a:t>
            </a:r>
          </a:p>
          <a:p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pl-PL" b="1" dirty="0" err="1">
                <a:latin typeface="Courier" charset="0"/>
                <a:ea typeface="Courier" charset="0"/>
                <a:cs typeface="Courier" charset="0"/>
              </a:rPr>
              <a:t>tr:first-child</a:t>
            </a:r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pl-PL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l-PL" b="1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color</a:t>
            </a:r>
            <a:r>
              <a:rPr lang="pl-PL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pl-PL" b="1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blue</a:t>
            </a:r>
            <a:r>
              <a:rPr lang="pl-PL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; </a:t>
            </a:r>
          </a:p>
          <a:p>
            <a:r>
              <a:rPr lang="pl-PL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l-PL" b="1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background-color</a:t>
            </a:r>
            <a:r>
              <a:rPr lang="pl-PL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: #</a:t>
            </a:r>
            <a:r>
              <a:rPr lang="pl-PL" b="1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ffffff</a:t>
            </a:r>
            <a:r>
              <a:rPr lang="pl-PL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; </a:t>
            </a:r>
          </a:p>
          <a:p>
            <a:r>
              <a:rPr lang="pl-PL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pl-PL" dirty="0">
              <a:solidFill>
                <a:schemeClr val="accent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1416EC0-4F96-326D-1DBE-0358CAA7B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389" y="4365104"/>
            <a:ext cx="6642100" cy="2451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176D39-BF57-B83F-9393-FE075B0469F8}"/>
              </a:ext>
            </a:extLst>
          </p:cNvPr>
          <p:cNvSpPr txBox="1"/>
          <p:nvPr/>
        </p:nvSpPr>
        <p:spPr>
          <a:xfrm>
            <a:off x="2915815" y="836712"/>
            <a:ext cx="6059559" cy="3754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x-none" sz="1400" dirty="0">
                <a:latin typeface="Courier" charset="0"/>
                <a:sym typeface="Courier" charset="0"/>
              </a:rPr>
              <a:t>&lt;table border="1" cellpadding="8" 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cellspacing</a:t>
            </a:r>
            <a:r>
              <a:rPr lang="en-US" altLang="x-none" sz="1400" dirty="0">
                <a:latin typeface="Courier" charset="0"/>
                <a:sym typeface="Courier" charset="0"/>
              </a:rPr>
              <a:t>="0"&gt;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&lt;tr&gt;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  &lt;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&gt;Salesman&lt;/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&gt;&lt;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&gt;Jan&lt;/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  &lt;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&gt;Feb&lt;/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&gt;&lt;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&gt;Mar&lt;/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&lt;/tr&gt;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&lt;tr&gt;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  &lt;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&gt;John Smith &lt;span&gt;THE BEST!&lt;/span&gt;&lt;/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  &lt;td&gt;12000&lt;/td&gt;&lt;td&gt;13000&lt;/td&gt;&lt;td&gt;15000&lt;/td&gt;	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&lt;/tr&gt;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&lt;tr&gt;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  &lt;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&gt;Alice Green &lt;span&gt;the second best!&lt;/span&gt;&lt;/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  &lt;td&gt;7000&lt;/td&gt;&lt;td&gt;9000&lt;/td&gt;&lt;td&gt;11000&lt;/td&gt;	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&lt;/tr&gt;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&lt;tr&gt;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  &lt;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&gt;Hugh Brown&lt;/</a:t>
            </a:r>
            <a:r>
              <a:rPr lang="en-US" altLang="x-none" sz="1400" dirty="0" err="1">
                <a:latin typeface="Courier" charset="0"/>
                <a:sym typeface="Courier" charset="0"/>
              </a:rPr>
              <a:t>th</a:t>
            </a:r>
            <a:r>
              <a:rPr lang="en-US" altLang="x-none" sz="1400" dirty="0">
                <a:latin typeface="Courier" charset="0"/>
                <a:sym typeface="Courier" charset="0"/>
              </a:rPr>
              <a:t>&gt;&lt;td&gt;5000&lt;/td&gt;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  &lt;td&gt;7000&lt;/td&gt;&lt;td&gt;9000&lt;/td&gt;	</a:t>
            </a:r>
          </a:p>
          <a:p>
            <a:r>
              <a:rPr lang="en-US" altLang="x-none" sz="1400" dirty="0">
                <a:latin typeface="Courier" charset="0"/>
                <a:sym typeface="Courier" charset="0"/>
              </a:rPr>
              <a:t>&lt;/tr&gt;</a:t>
            </a:r>
          </a:p>
        </p:txBody>
      </p:sp>
    </p:spTree>
    <p:extLst>
      <p:ext uri="{BB962C8B-B14F-4D97-AF65-F5344CB8AC3E}">
        <p14:creationId xmlns:p14="http://schemas.microsoft.com/office/powerpoint/2010/main" val="60269016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3563888" y="152400"/>
            <a:ext cx="5351512" cy="1447800"/>
          </a:xfrm>
        </p:spPr>
        <p:txBody>
          <a:bodyPr/>
          <a:lstStyle/>
          <a:p>
            <a:pPr>
              <a:defRPr/>
            </a:pPr>
            <a:r>
              <a:rPr lang="en-US" dirty="0" err="1">
                <a:cs typeface="+mj-cs"/>
              </a:rPr>
              <a:t>Selettori</a:t>
            </a:r>
            <a:r>
              <a:rPr lang="it-IT" dirty="0">
                <a:cs typeface="+mj-cs"/>
              </a:rPr>
              <a:t> (6/6)</a:t>
            </a:r>
            <a:br>
              <a:rPr lang="en-US" dirty="0">
                <a:cs typeface="+mj-cs"/>
              </a:rPr>
            </a:br>
            <a:r>
              <a:rPr lang="en-US" sz="3600" dirty="0">
                <a:solidFill>
                  <a:schemeClr val="tx2"/>
                </a:solidFill>
                <a:cs typeface="+mj-cs"/>
              </a:rPr>
              <a:t>pseudo-</a:t>
            </a:r>
            <a:r>
              <a:rPr lang="en-US" sz="3600" dirty="0" err="1">
                <a:solidFill>
                  <a:schemeClr val="tx2"/>
                </a:solidFill>
                <a:cs typeface="+mj-cs"/>
              </a:rPr>
              <a:t>classi</a:t>
            </a:r>
            <a:endParaRPr lang="en-US" dirty="0">
              <a:solidFill>
                <a:schemeClr val="tx2"/>
              </a:solidFill>
              <a:cs typeface="+mj-cs"/>
            </a:endParaRPr>
          </a:p>
        </p:txBody>
      </p:sp>
      <p:graphicFrame>
        <p:nvGraphicFramePr>
          <p:cNvPr id="26626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266332"/>
              </p:ext>
            </p:extLst>
          </p:nvPr>
        </p:nvGraphicFramePr>
        <p:xfrm>
          <a:off x="179512" y="3429001"/>
          <a:ext cx="8820472" cy="3357811"/>
        </p:xfrm>
        <a:graphic>
          <a:graphicData uri="http://schemas.openxmlformats.org/drawingml/2006/table">
            <a:tbl>
              <a:tblPr/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1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8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pattern</a:t>
                      </a:r>
                    </a:p>
                  </a:txBody>
                  <a:tcPr marL="34289" marR="34289" marT="34293" marB="34293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significato</a:t>
                      </a:r>
                    </a:p>
                  </a:txBody>
                  <a:tcPr marL="34289" marR="34289" marT="34293" marB="34293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esempio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3" marB="34293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7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E:active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3" marB="34293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un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elemento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è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attivato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dall'utente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b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</a:b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(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es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: click)</a:t>
                      </a:r>
                    </a:p>
                  </a:txBody>
                  <a:tcPr marL="34289" marR="34289" marT="34293" marB="34293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ヒラギノ角ゴ ProN W3" charset="-128"/>
                          <a:sym typeface="Courier" charset="0"/>
                        </a:rPr>
                        <a:t>a:active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charset="0"/>
                        <a:ea typeface="ヒラギノ角ゴ ProN W3" charset="-128"/>
                        <a:sym typeface="Courier" charset="0"/>
                      </a:endParaRPr>
                    </a:p>
                  </a:txBody>
                  <a:tcPr marL="34289" marR="34289" marT="34293" marB="34293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7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E:hover</a:t>
                      </a:r>
                    </a:p>
                  </a:txBody>
                  <a:tcPr marL="34289" marR="34289" marT="34293" marB="34293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un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elemento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ha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il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puntatore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sopra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3" marB="34293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ヒラギノ角ゴ ProN W3" charset="-128"/>
                          <a:sym typeface="Courier" charset="0"/>
                        </a:rPr>
                        <a:t>a:hover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charset="0"/>
                        <a:ea typeface="ヒラギノ角ゴ ProN W3" charset="-128"/>
                        <a:sym typeface="Courier" charset="0"/>
                      </a:endParaRPr>
                    </a:p>
                  </a:txBody>
                  <a:tcPr marL="34289" marR="34289" marT="34293" marB="34293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7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E:enabled</a:t>
                      </a:r>
                    </a:p>
                  </a:txBody>
                  <a:tcPr marL="34289" marR="34289" marT="34293" marB="34293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un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elemento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di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interfaccia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se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abilitato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3" marB="34293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ヒラギノ角ゴ ProN W3" charset="-128"/>
                          <a:sym typeface="Courier" charset="0"/>
                        </a:rPr>
                        <a:t>input</a:t>
                      </a:r>
                    </a:p>
                  </a:txBody>
                  <a:tcPr marL="34289" marR="34289" marT="34293" marB="34293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7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E:checked</a:t>
                      </a:r>
                    </a:p>
                  </a:txBody>
                  <a:tcPr marL="34289" marR="34289" marT="34293" marB="34293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un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elemento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di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interfaccia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è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 </a:t>
                      </a:r>
                      <a:r>
                        <a:rPr kumimoji="0" lang="mr-IN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"</a:t>
                      </a:r>
                      <a:r>
                        <a:rPr kumimoji="0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checked</a:t>
                      </a:r>
                      <a:r>
                        <a:rPr kumimoji="0" lang="mr-IN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N W3" charset="-128"/>
                          <a:sym typeface="Gill Sans" charset="0"/>
                        </a:rPr>
                        <a:t>"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4289" marR="34289" marT="34293" marB="34293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charset="2"/>
                        <a:tabLst>
                          <a:tab pos="914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charset="2"/>
                        <a:tabLst>
                          <a:tab pos="91440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5000"/>
                        <a:buFont typeface="Monotype Sorts" charset="2"/>
                        <a:tabLst>
                          <a:tab pos="914400" algn="l"/>
                        </a:tabLs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00000"/>
                        <a:tabLst>
                          <a:tab pos="914400" algn="l"/>
                        </a:tabLst>
                        <a:defRPr kumimoji="1"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ヒラギノ角ゴ ProN W3" charset="-128"/>
                          <a:sym typeface="Courier" charset="0"/>
                        </a:rPr>
                        <a:t>input:checked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charset="0"/>
                        <a:ea typeface="ヒラギノ角ゴ ProN W3" charset="-128"/>
                        <a:sym typeface="Courier" charset="0"/>
                      </a:endParaRPr>
                    </a:p>
                  </a:txBody>
                  <a:tcPr marL="34289" marR="34289" marT="34293" marB="34293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ttangolo 4"/>
          <p:cNvSpPr/>
          <p:nvPr/>
        </p:nvSpPr>
        <p:spPr>
          <a:xfrm>
            <a:off x="-36512" y="-27384"/>
            <a:ext cx="3600400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l-PL" b="1" dirty="0" err="1">
                <a:latin typeface="Courier" charset="0"/>
                <a:ea typeface="Courier" charset="0"/>
                <a:cs typeface="Courier" charset="0"/>
              </a:rPr>
              <a:t>a:active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l-PL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color:yellow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pl-PL" b="1" dirty="0" err="1">
                <a:latin typeface="Courier" charset="0"/>
                <a:ea typeface="Courier" charset="0"/>
                <a:cs typeface="Courier" charset="0"/>
              </a:rPr>
              <a:t>a:hover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pl-PL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cursor:pointer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pl-PL" b="1" dirty="0" err="1">
                <a:latin typeface="Courier" charset="0"/>
                <a:ea typeface="Courier" charset="0"/>
                <a:cs typeface="Courier" charset="0"/>
              </a:rPr>
              <a:t>input:checked</a:t>
            </a:r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 border:3px solid;</a:t>
            </a:r>
          </a:p>
          <a:p>
            <a:r>
              <a:rPr lang="pl-PL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4514636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Proprietà</a:t>
            </a:r>
          </a:p>
        </p:txBody>
      </p:sp>
    </p:spTree>
    <p:extLst>
      <p:ext uri="{BB962C8B-B14F-4D97-AF65-F5344CB8AC3E}">
        <p14:creationId xmlns:p14="http://schemas.microsoft.com/office/powerpoint/2010/main" val="1532420179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E04AF997-FED0-A048-8342-E911D63CC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Canvas e viewport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3B3F429-7675-B349-BD8F-1A8D6315C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587654"/>
            <a:ext cx="8303840" cy="1697330"/>
          </a:xfrm>
        </p:spPr>
        <p:txBody>
          <a:bodyPr/>
          <a:lstStyle/>
          <a:p>
            <a:r>
              <a:rPr lang="it-IT" sz="2000"/>
              <a:t>Il canvas è l'area virtuale di posizionamento degli elementi del DOM via CSS. E' un piano cartesiano infinito in larghezza e altezza, con l'asse delle x da sinistra a destra e l'asse delle y dall'alto in basso. </a:t>
            </a:r>
          </a:p>
          <a:p>
            <a:r>
              <a:rPr lang="it-IT" sz="2000"/>
              <a:t>Il viewport è la parte del canvas che è attualmente visibile attraverso lo schermo o la finestra e può muoversi sul canvas in seguito a scrolling. </a:t>
            </a:r>
          </a:p>
          <a:p>
            <a:r>
              <a:rPr lang="it-IT" sz="2000"/>
              <a:t>Il viewport dipende ovviamente dalla dimensione dello schermo e si muove solo su coordinate positive del </a:t>
            </a:r>
            <a:br>
              <a:rPr lang="it-IT" sz="2000"/>
            </a:br>
            <a:r>
              <a:rPr lang="it-IT" sz="2000"/>
              <a:t>canvas.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F3969FB-CA1A-3A46-932D-50E516E816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446" y="3645024"/>
            <a:ext cx="4516963" cy="308724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810CDC84-8F03-334E-A325-4046D98BFB16}"/>
              </a:ext>
            </a:extLst>
          </p:cNvPr>
          <p:cNvSpPr/>
          <p:nvPr/>
        </p:nvSpPr>
        <p:spPr>
          <a:xfrm>
            <a:off x="611560" y="4114815"/>
            <a:ext cx="417646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Per disegnare fuori schermo basta usare coordinate negative (off-screen drawing) 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/>
              <a:t>HTML fornisce un elemento &lt;canvas&gt; per disegnare sul canvas indipendentemente dal contenuto testuale del resto del documento HTML. </a:t>
            </a:r>
          </a:p>
        </p:txBody>
      </p:sp>
    </p:spTree>
    <p:extLst>
      <p:ext uri="{BB962C8B-B14F-4D97-AF65-F5344CB8AC3E}">
        <p14:creationId xmlns:p14="http://schemas.microsoft.com/office/powerpoint/2010/main" val="2285006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C0986-A43B-D749-B375-4DAD6DEC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/>
              <a:t>Unità di misura basate </a:t>
            </a:r>
            <a:br>
              <a:rPr lang="it-IT" sz="4000"/>
            </a:br>
            <a:r>
              <a:rPr lang="it-IT" sz="4000"/>
              <a:t>su canvas e viewport (1)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6241CD-6D0A-C44E-A8FD-B4C922617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484784"/>
            <a:ext cx="7772400" cy="4114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/>
              <a:t>Pixel (</a:t>
            </a:r>
            <a:r>
              <a:rPr lang="it-IT" sz="2000" dirty="0" err="1"/>
              <a:t>px</a:t>
            </a:r>
            <a:r>
              <a:rPr lang="it-IT" sz="2000" dirty="0"/>
              <a:t>) è l'unità principale di disegno sul </a:t>
            </a:r>
            <a:r>
              <a:rPr lang="it-IT" sz="2000" dirty="0" err="1"/>
              <a:t>canvas</a:t>
            </a:r>
            <a:r>
              <a:rPr lang="it-IT" sz="2000" dirty="0"/>
              <a:t>. Il pixel è la più piccola unità indirizzabile sullo schermo. Le dimensioni dei pixel dipendono fortemente dalla dimensione e dalla risoluzione degli schermi e sono molto diversi tra device e device e non sono un'unità affidabile. HTML però usa solo pixel.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/>
              <a:t>Le stampanti </a:t>
            </a:r>
            <a:r>
              <a:rPr lang="it-IT" sz="2000" dirty="0" err="1"/>
              <a:t>ri</a:t>
            </a:r>
            <a:r>
              <a:rPr lang="it-IT" sz="2000" dirty="0"/>
              <a:t>-scalano la dimensione dei pixel secondo rapporti che dipendono dalla risoluzione della stampante, con risultati non sempre convincenti. </a:t>
            </a:r>
          </a:p>
          <a:p>
            <a:pPr marL="457200" indent="-457200"/>
            <a:r>
              <a:rPr lang="it-IT" sz="2000" dirty="0"/>
              <a:t>I </a:t>
            </a:r>
            <a:r>
              <a:rPr lang="it-IT" sz="2000" dirty="0" err="1"/>
              <a:t>device</a:t>
            </a:r>
            <a:r>
              <a:rPr lang="it-IT" sz="2000" dirty="0"/>
              <a:t> mobili, a loro volta, si basano sul </a:t>
            </a:r>
            <a:r>
              <a:rPr lang="it-IT" sz="2000" dirty="0" err="1"/>
              <a:t>tag</a:t>
            </a:r>
            <a:r>
              <a:rPr lang="it-IT" sz="2000" dirty="0"/>
              <a:t> </a:t>
            </a:r>
            <a:r>
              <a:rPr lang="en" altLang="x-none" sz="20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&lt;meta name="viewport" content="width=XXX, initial-scale=YYY"&gt;</a:t>
            </a:r>
            <a:r>
              <a:rPr lang="it-IT" sz="2000" dirty="0"/>
              <a:t>  per scalare le dimensioni in pixel in maniera coerente, ma è sempre un'operazione rischiosa e poco affidabile. </a:t>
            </a:r>
          </a:p>
          <a:p>
            <a:pPr marL="0" indent="0">
              <a:buNone/>
            </a:pPr>
            <a:endParaRPr lang="it-IT" sz="2000" b="1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it-IT" sz="2000" b="1" i="1" dirty="0">
                <a:solidFill>
                  <a:srgbClr val="0070C0"/>
                </a:solidFill>
              </a:rPr>
              <a:t>Suggerimento</a:t>
            </a:r>
            <a:r>
              <a:rPr lang="it-IT" sz="2000" dirty="0">
                <a:solidFill>
                  <a:srgbClr val="0070C0"/>
                </a:solidFill>
              </a:rPr>
              <a:t>: usare </a:t>
            </a:r>
            <a:r>
              <a:rPr lang="it-IT" sz="2000" b="1" i="1" dirty="0">
                <a:solidFill>
                  <a:srgbClr val="0070C0"/>
                </a:solidFill>
              </a:rPr>
              <a:t>sempre</a:t>
            </a:r>
            <a:r>
              <a:rPr lang="it-IT" sz="2000" dirty="0">
                <a:solidFill>
                  <a:srgbClr val="0070C0"/>
                </a:solidFill>
              </a:rPr>
              <a:t> </a:t>
            </a:r>
            <a:r>
              <a:rPr lang="it-IT" sz="2000" dirty="0" err="1">
                <a:solidFill>
                  <a:srgbClr val="0070C0"/>
                </a:solidFill>
              </a:rPr>
              <a:t>initial</a:t>
            </a:r>
            <a:r>
              <a:rPr lang="it-IT" sz="2000" dirty="0">
                <a:solidFill>
                  <a:srgbClr val="0070C0"/>
                </a:solidFill>
              </a:rPr>
              <a:t>-scale=1 e non usare MAI misure basate su pixel nei propri CSS. </a:t>
            </a:r>
          </a:p>
          <a:p>
            <a:pPr marL="0" indent="0">
              <a:buNone/>
            </a:pPr>
            <a:r>
              <a:rPr lang="it-IT" sz="2000" dirty="0">
                <a:solidFill>
                  <a:srgbClr val="0070C0"/>
                </a:solidFill>
              </a:rPr>
              <a:t>Eccezioni: 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</a:rPr>
              <a:t>0px</a:t>
            </a:r>
            <a:r>
              <a:rPr lang="it-IT" sz="2000" dirty="0">
                <a:solidFill>
                  <a:srgbClr val="0070C0"/>
                </a:solidFill>
              </a:rPr>
              <a:t> e 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</a:rPr>
              <a:t>1px</a:t>
            </a:r>
            <a:r>
              <a:rPr lang="it-IT" sz="2000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3582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D15-F35B-3C40-B639-5A49E96A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Graphic</a:t>
            </a:r>
            <a:r>
              <a:rPr lang="it-IT" dirty="0"/>
              <a:t> Design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0E7932-F76E-C74B-AEB9-478A2AB63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sz="2000" dirty="0"/>
              <a:t>Il graphic design è l'arte e il mestiere di creare lo stile e la presentazione visuale di un testo o documento multimediale. </a:t>
            </a:r>
          </a:p>
          <a:p>
            <a:r>
              <a:rPr lang="en" sz="2000" dirty="0"/>
              <a:t>Il graphic design si è evoluto come disciplina separata dall'attività di scrittura fin dagli anni dell'Impero Romano, divenne un'arte nel Medioevo con la creazione dei cosiddetti codici miniati, e una professione (il tipografo) nel rinascimento, con l'invenzione della stampa a caratteri mobili.  Da allora vi sono state numerose epoche e mode e rivoluzioni sempre all'incrocio tra arte, industria e tecnologia. </a:t>
            </a:r>
          </a:p>
          <a:p>
            <a:r>
              <a:rPr lang="en" sz="2000" dirty="0"/>
              <a:t>Ci sono tre separate arti nel graphic design</a:t>
            </a:r>
          </a:p>
          <a:p>
            <a:pPr lvl="1"/>
            <a:r>
              <a:rPr lang="it-IT" sz="1800" dirty="0" err="1"/>
              <a:t>Ti</a:t>
            </a:r>
            <a:r>
              <a:rPr lang="en" sz="1800" dirty="0" err="1"/>
              <a:t>pografia </a:t>
            </a:r>
            <a:r>
              <a:rPr lang="en" sz="1800" i="1" dirty="0" err="1"/>
              <a:t>(typesetting)</a:t>
            </a:r>
            <a:endParaRPr lang="en" sz="1800" i="1" dirty="0"/>
          </a:p>
          <a:p>
            <a:pPr lvl="1"/>
            <a:r>
              <a:rPr lang="en" sz="1800" b="1" i="1" dirty="0"/>
              <a:t>Organizzazione della pagina </a:t>
            </a:r>
            <a:r>
              <a:rPr lang="en" sz="1800" dirty="0"/>
              <a:t>(</a:t>
            </a:r>
            <a:r>
              <a:rPr lang="en" sz="1800" i="1" dirty="0"/>
              <a:t>page layout</a:t>
            </a:r>
            <a:r>
              <a:rPr lang="en" sz="1800" dirty="0"/>
              <a:t>)</a:t>
            </a:r>
          </a:p>
          <a:p>
            <a:pPr lvl="1"/>
            <a:r>
              <a:rPr lang="en" sz="1800" dirty="0"/>
              <a:t>Organizzazione iconografica (</a:t>
            </a:r>
            <a:r>
              <a:rPr lang="en" sz="1800" i="1" dirty="0"/>
              <a:t>visual art curation</a:t>
            </a:r>
            <a:r>
              <a:rPr lang="en" sz="1800" dirty="0"/>
              <a:t>)</a:t>
            </a:r>
            <a:endParaRPr lang="it-IT" sz="1800" i="1" dirty="0"/>
          </a:p>
        </p:txBody>
      </p:sp>
    </p:spTree>
    <p:extLst>
      <p:ext uri="{BB962C8B-B14F-4D97-AF65-F5344CB8AC3E}">
        <p14:creationId xmlns:p14="http://schemas.microsoft.com/office/powerpoint/2010/main" val="1454664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C0986-A43B-D749-B375-4DAD6DEC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/>
              <a:t>Unità di misura basate </a:t>
            </a:r>
            <a:br>
              <a:rPr lang="it-IT" sz="4000"/>
            </a:br>
            <a:r>
              <a:rPr lang="it-IT" sz="4000"/>
              <a:t>su canvas e viewport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6241CD-6D0A-C44E-A8FD-B4C92261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i="1" dirty="0" err="1"/>
              <a:t>Viewport</a:t>
            </a:r>
            <a:r>
              <a:rPr lang="it-IT" sz="2000" i="1" dirty="0"/>
              <a:t> </a:t>
            </a:r>
            <a:r>
              <a:rPr lang="it-IT" sz="2000" i="1" dirty="0" err="1"/>
              <a:t>width</a:t>
            </a:r>
            <a:r>
              <a:rPr lang="it-IT" sz="2000" i="1" dirty="0"/>
              <a:t> </a:t>
            </a:r>
            <a:r>
              <a:rPr lang="it-IT" sz="2000" dirty="0"/>
              <a:t>(</a:t>
            </a:r>
            <a:r>
              <a:rPr lang="it-IT" sz="2000" dirty="0" err="1"/>
              <a:t>vw</a:t>
            </a:r>
            <a:r>
              <a:rPr lang="it-IT" sz="2000" dirty="0"/>
              <a:t>): una percentuale (1%) della larghezza attuale del </a:t>
            </a:r>
            <a:r>
              <a:rPr lang="it-IT" sz="2000" dirty="0" err="1"/>
              <a:t>viewport</a:t>
            </a:r>
            <a:r>
              <a:rPr lang="it-IT" sz="2000" dirty="0"/>
              <a:t>. In a </a:t>
            </a:r>
            <a:r>
              <a:rPr lang="it-IT" sz="2000" dirty="0" err="1"/>
              <a:t>viewport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500 pixel wide, 3vw = 15px.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i="1" dirty="0" err="1"/>
              <a:t>Viewport</a:t>
            </a:r>
            <a:r>
              <a:rPr lang="it-IT" sz="2000" i="1" dirty="0"/>
              <a:t> </a:t>
            </a:r>
            <a:r>
              <a:rPr lang="it-IT" sz="2000" i="1" dirty="0" err="1"/>
              <a:t>height</a:t>
            </a:r>
            <a:r>
              <a:rPr lang="it-IT" sz="2000" i="1" dirty="0"/>
              <a:t> </a:t>
            </a:r>
            <a:r>
              <a:rPr lang="it-IT" sz="2000" dirty="0"/>
              <a:t>(</a:t>
            </a:r>
            <a:r>
              <a:rPr lang="it-IT" sz="2000" dirty="0" err="1"/>
              <a:t>vh</a:t>
            </a:r>
            <a:r>
              <a:rPr lang="it-IT" sz="2000" dirty="0"/>
              <a:t>): una percentuale (1%) della altezza attuale del </a:t>
            </a:r>
            <a:r>
              <a:rPr lang="it-IT" sz="2000" dirty="0" err="1"/>
              <a:t>viewport</a:t>
            </a:r>
            <a:r>
              <a:rPr lang="it-IT" sz="20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i="1" dirty="0" err="1"/>
              <a:t>vmin</a:t>
            </a:r>
            <a:r>
              <a:rPr lang="it-IT" sz="2000" dirty="0"/>
              <a:t>: il più piccolo tra </a:t>
            </a:r>
            <a:r>
              <a:rPr lang="it-IT" sz="2000" dirty="0" err="1"/>
              <a:t>vw</a:t>
            </a:r>
            <a:r>
              <a:rPr lang="it-IT" sz="2000" dirty="0"/>
              <a:t> e </a:t>
            </a:r>
            <a:r>
              <a:rPr lang="it-IT" sz="2000" dirty="0" err="1"/>
              <a:t>vh</a:t>
            </a:r>
            <a:endParaRPr lang="it-IT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i="1" dirty="0" err="1"/>
              <a:t>vmax</a:t>
            </a:r>
            <a:r>
              <a:rPr lang="it-IT" sz="2000" dirty="0"/>
              <a:t>: il più grande tra </a:t>
            </a:r>
            <a:r>
              <a:rPr lang="it-IT" sz="2000" dirty="0" err="1"/>
              <a:t>vw</a:t>
            </a:r>
            <a:r>
              <a:rPr lang="it-IT" sz="2000" dirty="0"/>
              <a:t> e </a:t>
            </a:r>
            <a:r>
              <a:rPr lang="it-IT" sz="2000" dirty="0" err="1"/>
              <a:t>vh</a:t>
            </a:r>
            <a:r>
              <a:rPr lang="it-IT" sz="2000" dirty="0"/>
              <a:t> 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b="1" i="1" dirty="0">
                <a:solidFill>
                  <a:srgbClr val="0070C0"/>
                </a:solidFill>
              </a:rPr>
              <a:t>Suggerimento</a:t>
            </a:r>
            <a:r>
              <a:rPr lang="it-IT" sz="2000" dirty="0">
                <a:solidFill>
                  <a:srgbClr val="0070C0"/>
                </a:solidFill>
              </a:rPr>
              <a:t>: usate unità di </a:t>
            </a:r>
            <a:r>
              <a:rPr lang="it-IT" sz="2000" dirty="0" err="1">
                <a:solidFill>
                  <a:srgbClr val="0070C0"/>
                </a:solidFill>
              </a:rPr>
              <a:t>viewport</a:t>
            </a:r>
            <a:r>
              <a:rPr lang="it-IT" sz="2000" dirty="0">
                <a:solidFill>
                  <a:srgbClr val="0070C0"/>
                </a:solidFill>
              </a:rPr>
              <a:t> per creare layout responsive che si adattano alla dimensione dello schermo o della finestra. Usate </a:t>
            </a:r>
            <a:r>
              <a:rPr lang="it-IT" sz="2000" dirty="0" err="1">
                <a:solidFill>
                  <a:srgbClr val="0070C0"/>
                </a:solidFill>
              </a:rPr>
              <a:t>vmin</a:t>
            </a:r>
            <a:r>
              <a:rPr lang="it-IT" sz="2000" dirty="0">
                <a:solidFill>
                  <a:srgbClr val="0070C0"/>
                </a:solidFill>
              </a:rPr>
              <a:t> e </a:t>
            </a:r>
            <a:r>
              <a:rPr lang="it-IT" sz="2000" dirty="0" err="1">
                <a:solidFill>
                  <a:srgbClr val="0070C0"/>
                </a:solidFill>
              </a:rPr>
              <a:t>vmax</a:t>
            </a:r>
            <a:r>
              <a:rPr lang="it-IT" sz="2000" dirty="0">
                <a:solidFill>
                  <a:srgbClr val="0070C0"/>
                </a:solidFill>
              </a:rPr>
              <a:t> per adattare il layout sia all'uso in modalità </a:t>
            </a:r>
            <a:r>
              <a:rPr lang="it-IT" sz="2000" dirty="0" err="1">
                <a:solidFill>
                  <a:srgbClr val="0070C0"/>
                </a:solidFill>
              </a:rPr>
              <a:t>portrait</a:t>
            </a:r>
            <a:r>
              <a:rPr lang="it-IT" sz="2000" dirty="0">
                <a:solidFill>
                  <a:srgbClr val="0070C0"/>
                </a:solidFill>
              </a:rPr>
              <a:t> sia all'uso in modalità </a:t>
            </a:r>
            <a:r>
              <a:rPr lang="it-IT" sz="2000" dirty="0" err="1">
                <a:solidFill>
                  <a:srgbClr val="0070C0"/>
                </a:solidFill>
              </a:rPr>
              <a:t>landscape</a:t>
            </a:r>
            <a:r>
              <a:rPr lang="it-IT" sz="2000" dirty="0">
                <a:solidFill>
                  <a:srgbClr val="0070C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6997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DFE8C9A-717E-0B41-81C6-F99AD114088B}"/>
              </a:ext>
            </a:extLst>
          </p:cNvPr>
          <p:cNvSpPr/>
          <p:nvPr/>
        </p:nvSpPr>
        <p:spPr>
          <a:xfrm>
            <a:off x="6191672" y="5805264"/>
            <a:ext cx="2952328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5AD5EB5-FA62-6745-9BDE-1A79B2DAC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L'unità flex (fr)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8150A2-C228-1444-9011-221D4FE46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700808"/>
            <a:ext cx="7772400" cy="3168352"/>
          </a:xfrm>
        </p:spPr>
        <p:txBody>
          <a:bodyPr/>
          <a:lstStyle/>
          <a:p>
            <a:r>
              <a:rPr lang="en" sz="2400"/>
              <a:t>Una lunghezza flessibile (flex) è una dimensione con unità fr che rappresenta una frazione dello spazio rimasto nel contenitore.</a:t>
            </a:r>
          </a:p>
          <a:p>
            <a:r>
              <a:rPr lang="en" sz="2400"/>
              <a:t>Una volta escluse dallo spazio del contenitore le componenti con dimensioni non flessibili, si sommano le unità fr, si divide lo spazio rimasto rispetto a tale somma e si distribuisce lo spazio rimasto alle varie componenti in proporzione alla loro frazione.  </a:t>
            </a:r>
          </a:p>
          <a:p>
            <a:r>
              <a:rPr lang="en" sz="2400"/>
              <a:t>Molto comodo per organizzare rapporti complessi senza dover esplicare le operazioni</a:t>
            </a:r>
            <a:br>
              <a:rPr lang="en" sz="2400"/>
            </a:br>
            <a:r>
              <a:rPr lang="en" sz="2400"/>
              <a:t>corrispondenti.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604011-9DD5-0D40-A864-0636DBFE36E0}"/>
              </a:ext>
            </a:extLst>
          </p:cNvPr>
          <p:cNvSpPr/>
          <p:nvPr/>
        </p:nvSpPr>
        <p:spPr>
          <a:xfrm>
            <a:off x="5076056" y="5264040"/>
            <a:ext cx="392861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>
                <a:solidFill>
                  <a:srgbClr val="669900"/>
                </a:solidFill>
                <a:effectLst/>
              </a:rPr>
              <a:t>.mygrid</a:t>
            </a:r>
            <a:r>
              <a:rPr lang="it-IT"/>
              <a:t> </a:t>
            </a:r>
            <a:r>
              <a:rPr lang="it-IT">
                <a:solidFill>
                  <a:srgbClr val="999999"/>
                </a:solidFill>
                <a:effectLst/>
              </a:rPr>
              <a:t>{</a:t>
            </a:r>
            <a:r>
              <a:rPr lang="it-IT"/>
              <a:t> </a:t>
            </a:r>
            <a:br>
              <a:rPr lang="it-IT"/>
            </a:br>
            <a:r>
              <a:rPr lang="it-IT"/>
              <a:t>    </a:t>
            </a:r>
            <a:r>
              <a:rPr lang="it-IT">
                <a:solidFill>
                  <a:srgbClr val="990055"/>
                </a:solidFill>
                <a:effectLst/>
              </a:rPr>
              <a:t>display</a:t>
            </a:r>
            <a:r>
              <a:rPr lang="it-IT">
                <a:solidFill>
                  <a:srgbClr val="999999"/>
                </a:solidFill>
                <a:effectLst/>
              </a:rPr>
              <a:t>:</a:t>
            </a:r>
            <a:r>
              <a:rPr lang="it-IT"/>
              <a:t> grid</a:t>
            </a:r>
            <a:r>
              <a:rPr lang="it-IT">
                <a:solidFill>
                  <a:srgbClr val="999999"/>
                </a:solidFill>
                <a:effectLst/>
              </a:rPr>
              <a:t>;</a:t>
            </a:r>
            <a:r>
              <a:rPr lang="it-IT"/>
              <a:t> </a:t>
            </a:r>
            <a:br>
              <a:rPr lang="it-IT"/>
            </a:br>
            <a:r>
              <a:rPr lang="it-IT"/>
              <a:t>    </a:t>
            </a:r>
            <a:r>
              <a:rPr lang="it-IT">
                <a:solidFill>
                  <a:srgbClr val="990055"/>
                </a:solidFill>
                <a:effectLst/>
              </a:rPr>
              <a:t>grid-template-columns</a:t>
            </a:r>
            <a:r>
              <a:rPr lang="it-IT">
                <a:solidFill>
                  <a:srgbClr val="999999"/>
                </a:solidFill>
                <a:effectLst/>
              </a:rPr>
              <a:t>:</a:t>
            </a:r>
            <a:r>
              <a:rPr lang="it-IT"/>
              <a:t> </a:t>
            </a:r>
            <a:r>
              <a:rPr lang="it-IT">
                <a:solidFill>
                  <a:srgbClr val="990055"/>
                </a:solidFill>
                <a:effectLst/>
              </a:rPr>
              <a:t>20</a:t>
            </a:r>
            <a:r>
              <a:rPr lang="it-IT">
                <a:effectLst/>
              </a:rPr>
              <a:t>%</a:t>
            </a:r>
            <a:r>
              <a:rPr lang="it-IT"/>
              <a:t> </a:t>
            </a:r>
            <a:r>
              <a:rPr lang="it-IT">
                <a:solidFill>
                  <a:srgbClr val="990055"/>
                </a:solidFill>
              </a:rPr>
              <a:t>2</a:t>
            </a:r>
            <a:r>
              <a:rPr lang="it-IT">
                <a:effectLst/>
              </a:rPr>
              <a:t>fr</a:t>
            </a:r>
            <a:r>
              <a:rPr lang="it-IT"/>
              <a:t> </a:t>
            </a:r>
            <a:r>
              <a:rPr lang="it-IT">
                <a:solidFill>
                  <a:srgbClr val="990055"/>
                </a:solidFill>
                <a:effectLst/>
              </a:rPr>
              <a:t>1</a:t>
            </a:r>
            <a:r>
              <a:rPr lang="it-IT">
                <a:effectLst/>
              </a:rPr>
              <a:t>fr</a:t>
            </a:r>
            <a:r>
              <a:rPr lang="it-IT">
                <a:solidFill>
                  <a:srgbClr val="999999"/>
                </a:solidFill>
                <a:effectLst/>
              </a:rPr>
              <a:t>;</a:t>
            </a:r>
            <a:r>
              <a:rPr lang="it-IT"/>
              <a:t> </a:t>
            </a:r>
          </a:p>
          <a:p>
            <a:r>
              <a:rPr lang="it-IT">
                <a:solidFill>
                  <a:srgbClr val="999999"/>
                </a:solidFill>
                <a:effectLst/>
              </a:rPr>
              <a:t>}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042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>
                <a:cs typeface="+mj-cs"/>
              </a:rPr>
              <a:t>Posizione</a:t>
            </a:r>
            <a:r>
              <a:rPr lang="en-US" dirty="0">
                <a:cs typeface="+mj-cs"/>
              </a:rPr>
              <a:t> </a:t>
            </a:r>
            <a:r>
              <a:rPr lang="en-US" dirty="0" err="1">
                <a:cs typeface="+mj-cs"/>
              </a:rPr>
              <a:t>della</a:t>
            </a:r>
            <a:r>
              <a:rPr lang="en-US" dirty="0">
                <a:cs typeface="+mj-cs"/>
              </a:rPr>
              <a:t> </a:t>
            </a:r>
            <a:r>
              <a:rPr lang="en-US" dirty="0" err="1">
                <a:cs typeface="+mj-cs"/>
              </a:rPr>
              <a:t>scatola</a:t>
            </a:r>
            <a:endParaRPr lang="en-US" dirty="0">
              <a:cs typeface="+mj-cs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idx="1"/>
          </p:nvPr>
        </p:nvSpPr>
        <p:spPr>
          <a:xfrm>
            <a:off x="539552" y="1412800"/>
            <a:ext cx="8604448" cy="4824512"/>
          </a:xfrm>
        </p:spPr>
        <p:txBody>
          <a:bodyPr/>
          <a:lstStyle/>
          <a:p>
            <a:pPr marL="0" lvl="1" indent="0">
              <a:lnSpc>
                <a:spcPct val="90000"/>
              </a:lnSpc>
              <a:buFont typeface="Monotype Sorts" charset="2"/>
              <a:buNone/>
            </a:pPr>
            <a:r>
              <a:rPr lang="it-IT" altLang="x-none" sz="2400" dirty="0"/>
              <a:t>La posizione dipende dalle altre scatole, dallo sfondo (</a:t>
            </a:r>
            <a:r>
              <a:rPr lang="it-IT" altLang="x-none" sz="2400" dirty="0" err="1"/>
              <a:t>canvas</a:t>
            </a:r>
            <a:r>
              <a:rPr lang="it-IT" altLang="x-none" sz="2400" dirty="0"/>
              <a:t>) o dalla finestra (</a:t>
            </a:r>
            <a:r>
              <a:rPr lang="it-IT" altLang="x-none" sz="2400" dirty="0" err="1"/>
              <a:t>viewport</a:t>
            </a:r>
            <a:r>
              <a:rPr lang="it-IT" altLang="x-none" sz="2400" dirty="0"/>
              <a:t>). </a:t>
            </a:r>
          </a:p>
          <a:p>
            <a:pPr marL="762000" lvl="2" indent="-342900">
              <a:lnSpc>
                <a:spcPct val="90000"/>
              </a:lnSpc>
            </a:pPr>
            <a:r>
              <a:rPr lang="it-IT" altLang="x-none" sz="2000" i="1" dirty="0"/>
              <a:t>Posizionamento </a:t>
            </a:r>
            <a:r>
              <a:rPr lang="it-IT" altLang="x-none" sz="2000" b="1" i="1" dirty="0"/>
              <a:t>statico</a:t>
            </a:r>
            <a:r>
              <a:rPr lang="it-IT" altLang="x-none" sz="2000" i="1" dirty="0"/>
              <a:t> </a:t>
            </a:r>
            <a:r>
              <a:rPr lang="it-IT" altLang="x-none" sz="2000" dirty="0"/>
              <a:t>(default):  la scatola viene posta nella posizione di flusso normale che avrebbe naturalmente.</a:t>
            </a:r>
          </a:p>
          <a:p>
            <a:pPr marL="762000" lvl="2" indent="-342900">
              <a:lnSpc>
                <a:spcPct val="90000"/>
              </a:lnSpc>
            </a:pPr>
            <a:r>
              <a:rPr lang="it-IT" altLang="x-none" sz="2000" i="1" dirty="0"/>
              <a:t>Posizionamento </a:t>
            </a:r>
            <a:r>
              <a:rPr lang="it-IT" altLang="x-none" sz="2000" b="1" i="1" dirty="0"/>
              <a:t>assoluto</a:t>
            </a:r>
            <a:r>
              <a:rPr lang="it-IT" altLang="x-none" sz="2000" dirty="0"/>
              <a:t>: la scatola viene posta nella posizione specificata indipendentemente dal flusso (nascondendo ciò che sta sotto).</a:t>
            </a:r>
          </a:p>
          <a:p>
            <a:pPr marL="762000" lvl="2" indent="-342900">
              <a:lnSpc>
                <a:spcPct val="90000"/>
              </a:lnSpc>
            </a:pPr>
            <a:r>
              <a:rPr lang="it-IT" altLang="x-none" sz="2000" i="1" dirty="0"/>
              <a:t>Posizionamento </a:t>
            </a:r>
            <a:r>
              <a:rPr lang="it-IT" altLang="x-none" sz="2000" b="1" i="1" dirty="0"/>
              <a:t>relativo</a:t>
            </a:r>
            <a:r>
              <a:rPr lang="it-IT" altLang="x-none" sz="2000" dirty="0"/>
              <a:t>: la scatola viene spostato di un delta dalla sua posizione naturale</a:t>
            </a:r>
          </a:p>
          <a:p>
            <a:pPr marL="762000" lvl="2" indent="-342900">
              <a:lnSpc>
                <a:spcPct val="90000"/>
              </a:lnSpc>
            </a:pPr>
            <a:r>
              <a:rPr lang="it-IT" altLang="x-none" sz="2000" i="1" dirty="0"/>
              <a:t>Posizionamento </a:t>
            </a:r>
            <a:r>
              <a:rPr lang="it-IT" altLang="x-none" sz="2000" b="1" i="1" dirty="0"/>
              <a:t>fisso</a:t>
            </a:r>
            <a:r>
              <a:rPr lang="it-IT" altLang="x-none" sz="2000" b="1" dirty="0"/>
              <a:t>:</a:t>
            </a:r>
            <a:r>
              <a:rPr lang="it-IT" altLang="x-none" sz="2000" dirty="0"/>
              <a:t> la scatola viene posta in una posizione assoluta rispetto alla finestra (</a:t>
            </a:r>
            <a:r>
              <a:rPr lang="it-IT" altLang="x-none" sz="2000" i="1" dirty="0" err="1"/>
              <a:t>viewport</a:t>
            </a:r>
            <a:r>
              <a:rPr lang="it-IT" altLang="x-none" sz="2000" dirty="0"/>
              <a:t>), senza scrollare mai </a:t>
            </a:r>
          </a:p>
          <a:p>
            <a:pPr marL="762000" lvl="2" indent="-342900">
              <a:lnSpc>
                <a:spcPct val="90000"/>
              </a:lnSpc>
            </a:pPr>
            <a:r>
              <a:rPr lang="sk-SK" sz="2000" i="1"/>
              <a:t>Posizionamento </a:t>
            </a:r>
            <a:r>
              <a:rPr lang="sk-SK" sz="2000" b="1" i="1"/>
              <a:t>sticky</a:t>
            </a:r>
            <a:r>
              <a:rPr lang="sk-SK" sz="2000"/>
              <a:t>: la scatola viene posta nella sua posizione naturale all'interno del suo contenitore, ma durante lo scrolling sta fissa rispetto al viewport fino a che il contenitore non esce dalla vista.  </a:t>
            </a:r>
            <a:endParaRPr lang="it-IT" altLang="x-none" sz="2000" dirty="0"/>
          </a:p>
          <a:p>
            <a:pPr marL="0" lvl="1" indent="0">
              <a:lnSpc>
                <a:spcPct val="90000"/>
              </a:lnSpc>
              <a:buFont typeface="Monotype Sorts" charset="2"/>
              <a:buNone/>
            </a:pPr>
            <a:r>
              <a:rPr lang="it-IT" altLang="x-none" sz="2400" dirty="0"/>
              <a:t>Ovunque si lavori esplicitamente sulla posizione, si possono indicare fino a quattro proprietà tra </a:t>
            </a:r>
            <a:r>
              <a:rPr lang="it-IT" altLang="x-none" sz="2400" i="1" dirty="0"/>
              <a:t>top</a:t>
            </a:r>
            <a:r>
              <a:rPr lang="it-IT" altLang="x-none" sz="2400" dirty="0"/>
              <a:t>, </a:t>
            </a:r>
            <a:r>
              <a:rPr lang="it-IT" altLang="x-none" sz="2400" i="1" dirty="0" err="1"/>
              <a:t>left</a:t>
            </a:r>
            <a:r>
              <a:rPr lang="it-IT" altLang="x-none" sz="2400" dirty="0"/>
              <a:t>, </a:t>
            </a:r>
            <a:r>
              <a:rPr lang="it-IT" altLang="x-none" sz="2400" i="1" dirty="0"/>
              <a:t>right</a:t>
            </a:r>
            <a:r>
              <a:rPr lang="it-IT" altLang="x-none" sz="2400" dirty="0"/>
              <a:t>, </a:t>
            </a:r>
            <a:r>
              <a:rPr lang="it-IT" altLang="x-none" sz="2400" i="1" dirty="0"/>
              <a:t>bottom</a:t>
            </a:r>
            <a:r>
              <a:rPr lang="it-IT" altLang="x-none" sz="2400" dirty="0"/>
              <a:t>, </a:t>
            </a:r>
            <a:r>
              <a:rPr lang="it-IT" altLang="x-none" sz="2400" i="1" dirty="0" err="1"/>
              <a:t>width</a:t>
            </a:r>
            <a:r>
              <a:rPr lang="it-IT" altLang="x-none" sz="2400" dirty="0"/>
              <a:t>, </a:t>
            </a:r>
            <a:r>
              <a:rPr lang="it-IT" altLang="x-none" sz="2400" i="1" dirty="0" err="1"/>
              <a:t>height</a:t>
            </a:r>
            <a:endParaRPr lang="it-IT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1828829051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err="1">
                <a:cs typeface="+mj-cs"/>
              </a:rPr>
              <a:t>Posizionamento</a:t>
            </a:r>
            <a:r>
              <a:rPr lang="en-US" dirty="0">
                <a:cs typeface="+mj-cs"/>
              </a:rPr>
              <a:t>: </a:t>
            </a:r>
            <a:br>
              <a:rPr lang="en-US" dirty="0">
                <a:cs typeface="+mj-cs"/>
              </a:rPr>
            </a:br>
            <a:r>
              <a:rPr lang="en-US" sz="3200" dirty="0">
                <a:solidFill>
                  <a:srgbClr val="010000"/>
                </a:solidFill>
                <a:cs typeface="+mj-cs"/>
              </a:rPr>
              <a:t>position, float, coordinate e </a:t>
            </a:r>
            <a:r>
              <a:rPr lang="en-US" sz="3200" dirty="0" err="1">
                <a:solidFill>
                  <a:srgbClr val="010000"/>
                </a:solidFill>
                <a:cs typeface="+mj-cs"/>
              </a:rPr>
              <a:t>dimensioni</a:t>
            </a:r>
            <a:endParaRPr lang="en-US" dirty="0">
              <a:solidFill>
                <a:srgbClr val="010000"/>
              </a:solidFill>
              <a:cs typeface="+mj-cs"/>
            </a:endParaRP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576" y="1556792"/>
            <a:ext cx="8159824" cy="4114800"/>
          </a:xfrm>
        </p:spPr>
        <p:txBody>
          <a:bodyPr/>
          <a:lstStyle/>
          <a:p>
            <a:r>
              <a:rPr lang="it-IT" altLang="x-none" sz="2800" b="1" dirty="0"/>
              <a:t>position</a:t>
            </a:r>
            <a:r>
              <a:rPr lang="it-IT" altLang="x-none" sz="2800" dirty="0"/>
              <a:t> (</a:t>
            </a:r>
            <a:r>
              <a:rPr lang="it-IT" altLang="x-none" sz="2800" dirty="0" err="1">
                <a:latin typeface="Courier" charset="0"/>
                <a:sym typeface="Courier" charset="0"/>
              </a:rPr>
              <a:t>static</a:t>
            </a:r>
            <a:r>
              <a:rPr lang="it-IT" altLang="x-none" sz="2800" dirty="0"/>
              <a:t> | </a:t>
            </a:r>
            <a:r>
              <a:rPr lang="it-IT" altLang="x-none" sz="2800" dirty="0">
                <a:latin typeface="Courier" charset="0"/>
                <a:sym typeface="Courier" charset="0"/>
              </a:rPr>
              <a:t>relative</a:t>
            </a:r>
            <a:r>
              <a:rPr lang="it-IT" altLang="x-none" sz="2800" dirty="0"/>
              <a:t> | </a:t>
            </a:r>
            <a:r>
              <a:rPr lang="it-IT" altLang="x-none" sz="2800" dirty="0" err="1">
                <a:latin typeface="Courier" charset="0"/>
                <a:sym typeface="Courier" charset="0"/>
              </a:rPr>
              <a:t>absolute</a:t>
            </a:r>
            <a:r>
              <a:rPr lang="it-IT" altLang="x-none" sz="2800" dirty="0"/>
              <a:t> | </a:t>
            </a:r>
            <a:r>
              <a:rPr lang="it-IT" altLang="x-none" sz="2800" dirty="0" err="1">
                <a:latin typeface="Courier" charset="0"/>
                <a:sym typeface="Courier" charset="0"/>
              </a:rPr>
              <a:t>fixed</a:t>
            </a:r>
            <a:r>
              <a:rPr lang="it-IT" altLang="x-none" sz="2800" dirty="0"/>
              <a:t>) gestisce il posizionamento rispetto al flusso del documento</a:t>
            </a:r>
            <a:endParaRPr lang="it-IT" altLang="x-none" sz="2400" dirty="0"/>
          </a:p>
          <a:p>
            <a:r>
              <a:rPr lang="it-IT" altLang="x-none" sz="2800" b="1" dirty="0"/>
              <a:t>float</a:t>
            </a:r>
            <a:r>
              <a:rPr lang="it-IT" altLang="x-none" sz="2800" dirty="0"/>
              <a:t> (</a:t>
            </a:r>
            <a:r>
              <a:rPr lang="it-IT" altLang="x-none" sz="2800" dirty="0" err="1">
                <a:latin typeface="Courier" charset="0"/>
                <a:sym typeface="Courier" charset="0"/>
              </a:rPr>
              <a:t>left</a:t>
            </a:r>
            <a:r>
              <a:rPr lang="it-IT" altLang="x-none" sz="2800" dirty="0"/>
              <a:t> | </a:t>
            </a:r>
            <a:r>
              <a:rPr lang="it-IT" altLang="x-none" sz="2800" dirty="0">
                <a:latin typeface="Courier" charset="0"/>
                <a:sym typeface="Courier" charset="0"/>
              </a:rPr>
              <a:t>right</a:t>
            </a:r>
            <a:r>
              <a:rPr lang="it-IT" altLang="x-none" sz="2800" dirty="0"/>
              <a:t> | </a:t>
            </a:r>
            <a:r>
              <a:rPr lang="it-IT" altLang="x-none" sz="2800" dirty="0">
                <a:latin typeface="Courier" charset="0"/>
                <a:sym typeface="Courier" charset="0"/>
              </a:rPr>
              <a:t>none</a:t>
            </a:r>
            <a:r>
              <a:rPr lang="it-IT" altLang="x-none" sz="2800" dirty="0"/>
              <a:t>) è una scatola scivolata all'estrema destra o sinistra del contenitore muovendo le altre per farle posto </a:t>
            </a:r>
          </a:p>
          <a:p>
            <a:r>
              <a:rPr lang="it-IT" altLang="x-none" sz="2800" b="1" dirty="0"/>
              <a:t>top</a:t>
            </a:r>
            <a:r>
              <a:rPr lang="it-IT" altLang="x-none" sz="2800" dirty="0"/>
              <a:t>, </a:t>
            </a:r>
            <a:r>
              <a:rPr lang="it-IT" altLang="x-none" sz="2800" b="1" dirty="0"/>
              <a:t>bottom</a:t>
            </a:r>
            <a:r>
              <a:rPr lang="it-IT" altLang="x-none" sz="2800" dirty="0"/>
              <a:t>, </a:t>
            </a:r>
            <a:r>
              <a:rPr lang="it-IT" altLang="x-none" sz="2800" b="1" dirty="0" err="1"/>
              <a:t>left</a:t>
            </a:r>
            <a:r>
              <a:rPr lang="it-IT" altLang="x-none" sz="2800" dirty="0"/>
              <a:t>, </a:t>
            </a:r>
            <a:r>
              <a:rPr lang="it-IT" altLang="x-none" sz="2800" b="1" dirty="0"/>
              <a:t>right</a:t>
            </a:r>
            <a:r>
              <a:rPr lang="it-IT" altLang="x-none" sz="2800" dirty="0"/>
              <a:t>: coordinate della scatola</a:t>
            </a:r>
          </a:p>
          <a:p>
            <a:r>
              <a:rPr lang="it-IT" altLang="x-none" sz="2800" b="1" dirty="0" err="1"/>
              <a:t>width</a:t>
            </a:r>
            <a:r>
              <a:rPr lang="it-IT" altLang="x-none" sz="2800" dirty="0"/>
              <a:t>, </a:t>
            </a:r>
            <a:r>
              <a:rPr lang="it-IT" altLang="x-none" sz="2800" b="1" dirty="0" err="1"/>
              <a:t>height</a:t>
            </a:r>
            <a:r>
              <a:rPr lang="it-IT" altLang="x-none" sz="2800" dirty="0"/>
              <a:t>: dimensioni usabili invece di </a:t>
            </a:r>
            <a:r>
              <a:rPr lang="it-IT" altLang="x-none" sz="2800" i="1" dirty="0"/>
              <a:t>right</a:t>
            </a:r>
            <a:r>
              <a:rPr lang="it-IT" altLang="x-none" sz="2800" dirty="0"/>
              <a:t> e </a:t>
            </a:r>
            <a:r>
              <a:rPr lang="it-IT" altLang="x-none" sz="2800" i="1" dirty="0"/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196420646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772400" cy="684213"/>
          </a:xfrm>
        </p:spPr>
        <p:txBody>
          <a:bodyPr/>
          <a:lstStyle/>
          <a:p>
            <a:pPr>
              <a:defRPr/>
            </a:pPr>
            <a:r>
              <a:rPr lang="en-US" dirty="0" err="1">
                <a:cs typeface="+mj-cs"/>
              </a:rPr>
              <a:t>Esempio</a:t>
            </a:r>
            <a:r>
              <a:rPr lang="en-US" dirty="0">
                <a:cs typeface="+mj-cs"/>
              </a:rPr>
              <a:t> di </a:t>
            </a:r>
            <a:r>
              <a:rPr lang="en-US" dirty="0" err="1">
                <a:cs typeface="+mj-cs"/>
              </a:rPr>
              <a:t>posizionamento</a:t>
            </a:r>
            <a:endParaRPr lang="en-US" dirty="0">
              <a:cs typeface="+mj-cs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638" y="4732338"/>
            <a:ext cx="4799012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3"/>
          <p:cNvSpPr>
            <a:spLocks/>
          </p:cNvSpPr>
          <p:nvPr/>
        </p:nvSpPr>
        <p:spPr bwMode="auto">
          <a:xfrm>
            <a:off x="323850" y="836613"/>
            <a:ext cx="4824413" cy="352901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it-IT" altLang="x-none" sz="1800" dirty="0">
                <a:latin typeface="Courier" charset="0"/>
                <a:sym typeface="Courier" charset="0"/>
              </a:rPr>
              <a:t>&lt;</a:t>
            </a:r>
            <a:r>
              <a:rPr lang="it-IT" altLang="x-none" sz="1800" dirty="0" err="1">
                <a:latin typeface="Courier" charset="0"/>
                <a:sym typeface="Courier" charset="0"/>
              </a:rPr>
              <a:t>p</a:t>
            </a:r>
            <a:r>
              <a:rPr lang="it-IT" altLang="x-none" sz="1800" dirty="0">
                <a:latin typeface="Courier" charset="0"/>
                <a:sym typeface="Courier" charset="0"/>
              </a:rPr>
              <a:t>&gt;Alcune parole di un paragrafo che si estende per &lt;</a:t>
            </a:r>
            <a:r>
              <a:rPr lang="it-IT" altLang="x-none" sz="1800" dirty="0" err="1">
                <a:latin typeface="Courier" charset="0"/>
                <a:sym typeface="Courier" charset="0"/>
              </a:rPr>
              <a:t>span</a:t>
            </a:r>
            <a:r>
              <a:rPr lang="it-IT" altLang="x-none" sz="1800" dirty="0">
                <a:latin typeface="Courier" charset="0"/>
                <a:sym typeface="Courier" charset="0"/>
              </a:rPr>
              <a:t> </a:t>
            </a:r>
            <a:r>
              <a:rPr lang="it-IT" altLang="x-none" sz="1800" dirty="0" err="1">
                <a:latin typeface="Courier" charset="0"/>
                <a:sym typeface="Courier" charset="0"/>
              </a:rPr>
              <a:t>class</a:t>
            </a:r>
            <a:r>
              <a:rPr lang="it-IT" altLang="x-none" sz="1800" dirty="0">
                <a:latin typeface="Courier" charset="0"/>
                <a:sym typeface="Courier" charset="0"/>
              </a:rPr>
              <a:t>=</a:t>
            </a:r>
            <a:r>
              <a:rPr lang="mr-IN" altLang="ja-JP" sz="1800" dirty="0">
                <a:latin typeface="Arial" charset="0"/>
                <a:sym typeface="Courier" charset="0"/>
              </a:rPr>
              <a:t>"</a:t>
            </a:r>
            <a:r>
              <a:rPr lang="it-IT" altLang="ja-JP" sz="1800" dirty="0" err="1">
                <a:latin typeface="Courier" charset="0"/>
                <a:sym typeface="Courier" charset="0"/>
              </a:rPr>
              <a:t>left</a:t>
            </a:r>
            <a:r>
              <a:rPr lang="mr-IN" altLang="ja-JP" sz="1800" dirty="0">
                <a:latin typeface="Arial" charset="0"/>
                <a:sym typeface="Courier" charset="0"/>
              </a:rPr>
              <a:t>"</a:t>
            </a:r>
            <a:r>
              <a:rPr lang="it-IT" altLang="ja-JP" sz="1800" dirty="0">
                <a:latin typeface="Courier" charset="0"/>
                <a:sym typeface="Courier" charset="0"/>
              </a:rPr>
              <a:t>&gt;righe e righe&lt;/</a:t>
            </a:r>
            <a:r>
              <a:rPr lang="it-IT" altLang="ja-JP" sz="1800" dirty="0" err="1">
                <a:latin typeface="Courier" charset="0"/>
                <a:sym typeface="Courier" charset="0"/>
              </a:rPr>
              <a:t>span</a:t>
            </a:r>
            <a:r>
              <a:rPr lang="it-IT" altLang="ja-JP" sz="1800" dirty="0">
                <a:latin typeface="Courier" charset="0"/>
                <a:sym typeface="Courier" charset="0"/>
              </a:rPr>
              <a:t>&gt;, così da far vedere come si comporta su più righe.&lt;/</a:t>
            </a:r>
            <a:r>
              <a:rPr lang="it-IT" altLang="ja-JP" sz="1800" dirty="0" err="1">
                <a:latin typeface="Courier" charset="0"/>
                <a:sym typeface="Courier" charset="0"/>
              </a:rPr>
              <a:t>p</a:t>
            </a:r>
            <a:r>
              <a:rPr lang="it-IT" altLang="ja-JP" sz="1800" dirty="0">
                <a:latin typeface="Courier" charset="0"/>
                <a:sym typeface="Courier" charset="0"/>
              </a:rPr>
              <a:t>&gt;</a:t>
            </a:r>
          </a:p>
          <a:p>
            <a:pPr>
              <a:defRPr/>
            </a:pPr>
            <a:r>
              <a:rPr lang="it-IT" altLang="x-none" sz="1800" dirty="0">
                <a:latin typeface="Courier" charset="0"/>
                <a:sym typeface="Courier" charset="0"/>
              </a:rPr>
              <a:t>&lt;</a:t>
            </a:r>
            <a:r>
              <a:rPr lang="it-IT" altLang="x-none" sz="1800" dirty="0" err="1">
                <a:latin typeface="Courier" charset="0"/>
                <a:sym typeface="Courier" charset="0"/>
              </a:rPr>
              <a:t>p</a:t>
            </a:r>
            <a:r>
              <a:rPr lang="it-IT" altLang="x-none" sz="1800" dirty="0">
                <a:latin typeface="Courier" charset="0"/>
                <a:sym typeface="Courier" charset="0"/>
              </a:rPr>
              <a:t>&gt;Secondo paragrafo che contiene altre parole e un pezzo in &lt;b&gt;grassetto&lt;/b&gt; ed uno in &lt;i&gt;corsivo&lt;/i&gt;.&lt;/</a:t>
            </a:r>
            <a:r>
              <a:rPr lang="it-IT" altLang="x-none" sz="1800" dirty="0" err="1">
                <a:latin typeface="Courier" charset="0"/>
                <a:sym typeface="Courier" charset="0"/>
              </a:rPr>
              <a:t>p</a:t>
            </a:r>
            <a:r>
              <a:rPr lang="it-IT" altLang="x-none" sz="1800" dirty="0">
                <a:latin typeface="Courier" charset="0"/>
                <a:sym typeface="Courier" charset="0"/>
              </a:rPr>
              <a:t>&gt;</a:t>
            </a:r>
          </a:p>
          <a:p>
            <a:pPr>
              <a:defRPr/>
            </a:pPr>
            <a:r>
              <a:rPr lang="it-IT" altLang="x-none" sz="1800" dirty="0">
                <a:latin typeface="Courier" charset="0"/>
                <a:sym typeface="Courier" charset="0"/>
              </a:rPr>
              <a:t>&lt;</a:t>
            </a:r>
            <a:r>
              <a:rPr lang="it-IT" altLang="x-none" sz="1800" dirty="0" err="1">
                <a:latin typeface="Courier" charset="0"/>
                <a:sym typeface="Courier" charset="0"/>
              </a:rPr>
              <a:t>p</a:t>
            </a:r>
            <a:r>
              <a:rPr lang="it-IT" altLang="x-none" sz="1800" dirty="0">
                <a:latin typeface="Courier" charset="0"/>
                <a:sym typeface="Courier" charset="0"/>
              </a:rPr>
              <a:t> </a:t>
            </a:r>
            <a:r>
              <a:rPr lang="it-IT" altLang="x-none" sz="1800" dirty="0" err="1">
                <a:latin typeface="Courier" charset="0"/>
                <a:sym typeface="Courier" charset="0"/>
              </a:rPr>
              <a:t>class</a:t>
            </a:r>
            <a:r>
              <a:rPr lang="it-IT" altLang="x-none" sz="1800" dirty="0">
                <a:latin typeface="Courier" charset="0"/>
                <a:sym typeface="Courier" charset="0"/>
              </a:rPr>
              <a:t>=</a:t>
            </a:r>
            <a:r>
              <a:rPr lang="mr-IN" altLang="ja-JP" sz="1800" dirty="0">
                <a:latin typeface="Arial" charset="0"/>
                <a:sym typeface="Courier" charset="0"/>
              </a:rPr>
              <a:t>"</a:t>
            </a:r>
            <a:r>
              <a:rPr lang="it-IT" altLang="ja-JP" sz="1800" dirty="0" err="1">
                <a:latin typeface="Courier" charset="0"/>
                <a:sym typeface="Courier" charset="0"/>
              </a:rPr>
              <a:t>abs</a:t>
            </a:r>
            <a:r>
              <a:rPr lang="mr-IN" altLang="ja-JP" sz="1800" dirty="0">
                <a:latin typeface="Arial" charset="0"/>
                <a:sym typeface="Courier" charset="0"/>
              </a:rPr>
              <a:t>"</a:t>
            </a:r>
            <a:r>
              <a:rPr lang="it-IT" altLang="ja-JP" sz="1800" dirty="0">
                <a:latin typeface="Courier" charset="0"/>
                <a:sym typeface="Courier" charset="0"/>
              </a:rPr>
              <a:t>&gt;Terzo paragrafo posizionato in maniera assoluta dove capita &lt;/</a:t>
            </a:r>
            <a:r>
              <a:rPr lang="it-IT" altLang="ja-JP" sz="1800" dirty="0" err="1">
                <a:latin typeface="Courier" charset="0"/>
                <a:sym typeface="Courier" charset="0"/>
              </a:rPr>
              <a:t>p</a:t>
            </a:r>
            <a:r>
              <a:rPr lang="it-IT" altLang="ja-JP" sz="1800" dirty="0">
                <a:latin typeface="Courier" charset="0"/>
                <a:sym typeface="Courier" charset="0"/>
              </a:rPr>
              <a:t>&gt;</a:t>
            </a:r>
            <a:endParaRPr lang="it-IT" altLang="x-none" sz="1800" dirty="0">
              <a:latin typeface="Courier" charset="0"/>
              <a:sym typeface="Courier" charset="0"/>
            </a:endParaRPr>
          </a:p>
        </p:txBody>
      </p:sp>
      <p:sp>
        <p:nvSpPr>
          <p:cNvPr id="35844" name="Rectangle 4"/>
          <p:cNvSpPr>
            <a:spLocks/>
          </p:cNvSpPr>
          <p:nvPr/>
        </p:nvSpPr>
        <p:spPr bwMode="auto">
          <a:xfrm>
            <a:off x="5326063" y="836613"/>
            <a:ext cx="3725862" cy="280841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t"/>
          <a:lstStyle/>
          <a:p>
            <a:pPr>
              <a:lnSpc>
                <a:spcPct val="80000"/>
              </a:lnSpc>
              <a:defRPr/>
            </a:pPr>
            <a:endParaRPr lang="en-US" sz="1800" dirty="0">
              <a:latin typeface="Courier" charset="0"/>
              <a:ea typeface="ＭＳ Ｐゴシック" charset="0"/>
              <a:cs typeface="Courier" charset="0"/>
              <a:sym typeface="Courier" charset="0"/>
            </a:endParaRPr>
          </a:p>
          <a:p>
            <a:pPr>
              <a:lnSpc>
                <a:spcPct val="80000"/>
              </a:lnSpc>
              <a:defRPr/>
            </a:pPr>
            <a:r>
              <a:rPr lang="en-US" sz="1800" dirty="0" err="1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p.abs</a:t>
            </a: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 { </a:t>
            </a:r>
          </a:p>
          <a:p>
            <a:pPr>
              <a:lnSpc>
                <a:spcPct val="80000"/>
              </a:lnSpc>
              <a:defRPr/>
            </a:pP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  position: absolute; </a:t>
            </a:r>
          </a:p>
          <a:p>
            <a:pPr>
              <a:lnSpc>
                <a:spcPct val="80000"/>
              </a:lnSpc>
              <a:defRPr/>
            </a:pP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  top: 40px; </a:t>
            </a:r>
          </a:p>
          <a:p>
            <a:pPr>
              <a:lnSpc>
                <a:spcPct val="80000"/>
              </a:lnSpc>
              <a:defRPr/>
            </a:pP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  left: 210px;</a:t>
            </a:r>
          </a:p>
          <a:p>
            <a:pPr>
              <a:lnSpc>
                <a:spcPct val="80000"/>
              </a:lnSpc>
              <a:defRPr/>
            </a:pP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  width: 190px; </a:t>
            </a:r>
          </a:p>
          <a:p>
            <a:pPr>
              <a:lnSpc>
                <a:spcPct val="80000"/>
              </a:lnSpc>
              <a:defRPr/>
            </a:pP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}</a:t>
            </a:r>
          </a:p>
          <a:p>
            <a:pPr>
              <a:lnSpc>
                <a:spcPct val="80000"/>
              </a:lnSpc>
              <a:defRPr/>
            </a:pPr>
            <a:r>
              <a:rPr lang="en-US" sz="1800" dirty="0" err="1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span.left</a:t>
            </a: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 { </a:t>
            </a:r>
          </a:p>
          <a:p>
            <a:pPr>
              <a:lnSpc>
                <a:spcPct val="80000"/>
              </a:lnSpc>
              <a:defRPr/>
            </a:pP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  </a:t>
            </a:r>
            <a:r>
              <a:rPr lang="en-US" sz="1800" dirty="0" err="1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float:left</a:t>
            </a: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; </a:t>
            </a:r>
          </a:p>
          <a:p>
            <a:pPr>
              <a:lnSpc>
                <a:spcPct val="80000"/>
              </a:lnSpc>
              <a:defRPr/>
            </a:pP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  font-size: 200%;</a:t>
            </a:r>
          </a:p>
          <a:p>
            <a:pPr>
              <a:lnSpc>
                <a:spcPct val="80000"/>
              </a:lnSpc>
              <a:defRPr/>
            </a:pP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}</a:t>
            </a: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5321794" y="4581128"/>
            <a:ext cx="3725862" cy="227687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t"/>
          <a:lstStyle/>
          <a:p>
            <a:pPr>
              <a:lnSpc>
                <a:spcPct val="80000"/>
              </a:lnSpc>
              <a:defRPr/>
            </a:pPr>
            <a:r>
              <a:rPr lang="en-US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p</a:t>
            </a: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, b, </a:t>
            </a:r>
            <a:r>
              <a:rPr lang="en-US" sz="1800" dirty="0" err="1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i,span</a:t>
            </a: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 { </a:t>
            </a:r>
          </a:p>
          <a:p>
            <a:pPr>
              <a:lnSpc>
                <a:spcPct val="80000"/>
              </a:lnSpc>
              <a:defRPr/>
            </a:pP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  border-style: solid; </a:t>
            </a:r>
          </a:p>
          <a:p>
            <a:pPr>
              <a:lnSpc>
                <a:spcPct val="80000"/>
              </a:lnSpc>
              <a:defRPr/>
            </a:pP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  border-width: 1px; </a:t>
            </a:r>
          </a:p>
          <a:p>
            <a:pPr>
              <a:lnSpc>
                <a:spcPct val="80000"/>
              </a:lnSpc>
              <a:defRPr/>
            </a:pP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}</a:t>
            </a:r>
          </a:p>
          <a:p>
            <a:pPr>
              <a:lnSpc>
                <a:spcPct val="80000"/>
              </a:lnSpc>
              <a:defRPr/>
            </a:pPr>
            <a:r>
              <a:rPr lang="en-US" sz="1800" dirty="0" err="1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p.abs</a:t>
            </a: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 { </a:t>
            </a:r>
          </a:p>
          <a:p>
            <a:pPr>
              <a:lnSpc>
                <a:spcPct val="80000"/>
              </a:lnSpc>
              <a:defRPr/>
            </a:pP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  background-color: white; </a:t>
            </a:r>
          </a:p>
          <a:p>
            <a:pPr>
              <a:lnSpc>
                <a:spcPct val="80000"/>
              </a:lnSpc>
              <a:defRPr/>
            </a:pP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}</a:t>
            </a:r>
          </a:p>
          <a:p>
            <a:pPr>
              <a:lnSpc>
                <a:spcPct val="80000"/>
              </a:lnSpc>
              <a:defRPr/>
            </a:pPr>
            <a:r>
              <a:rPr lang="it-IT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b</a:t>
            </a: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, </a:t>
            </a:r>
            <a:r>
              <a:rPr lang="en-US" sz="1800" dirty="0" err="1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i</a:t>
            </a: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 { </a:t>
            </a:r>
          </a:p>
          <a:p>
            <a:pPr>
              <a:lnSpc>
                <a:spcPct val="80000"/>
              </a:lnSpc>
              <a:defRPr/>
            </a:pPr>
            <a:r>
              <a:rPr lang="en-US" sz="1800" dirty="0" err="1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background:yellow</a:t>
            </a: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;</a:t>
            </a:r>
          </a:p>
          <a:p>
            <a:pPr>
              <a:lnSpc>
                <a:spcPct val="80000"/>
              </a:lnSpc>
              <a:defRPr/>
            </a:pPr>
            <a:r>
              <a:rPr lang="en-US" sz="1800" dirty="0"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78863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animBg="1" autoUpdateAnimBg="0"/>
      <p:bldP spid="7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xfrm>
            <a:off x="827584" y="152400"/>
            <a:ext cx="8087816" cy="1447800"/>
          </a:xfrm>
        </p:spPr>
        <p:txBody>
          <a:bodyPr/>
          <a:lstStyle/>
          <a:p>
            <a:pPr>
              <a:defRPr/>
            </a:pPr>
            <a:r>
              <a:rPr lang="en-US" dirty="0" err="1">
                <a:cs typeface="+mj-cs"/>
              </a:rPr>
              <a:t>Posizionamento</a:t>
            </a:r>
            <a:r>
              <a:rPr lang="en-US" dirty="0">
                <a:cs typeface="+mj-cs"/>
              </a:rPr>
              <a:t>: z-index </a:t>
            </a:r>
          </a:p>
        </p:txBody>
      </p:sp>
      <p:pic>
        <p:nvPicPr>
          <p:cNvPr id="4915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7975" y="1844824"/>
            <a:ext cx="421149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Segnaposto contenuto 2"/>
          <p:cNvSpPr>
            <a:spLocks noGrp="1"/>
          </p:cNvSpPr>
          <p:nvPr>
            <p:ph idx="1"/>
          </p:nvPr>
        </p:nvSpPr>
        <p:spPr>
          <a:xfrm>
            <a:off x="467545" y="1600200"/>
            <a:ext cx="4464495" cy="3629000"/>
          </a:xfrm>
        </p:spPr>
        <p:txBody>
          <a:bodyPr/>
          <a:lstStyle/>
          <a:p>
            <a:pPr marL="0" indent="0">
              <a:buNone/>
            </a:pPr>
            <a:r>
              <a:rPr lang="it-IT" altLang="x-none" sz="2800" b="1" dirty="0" err="1"/>
              <a:t>z-index</a:t>
            </a:r>
            <a:r>
              <a:rPr lang="it-IT" altLang="x-none" sz="2800" dirty="0"/>
              <a:t> è la posizione nella pila di scatole potenzialmente sovrapposte. </a:t>
            </a:r>
          </a:p>
          <a:p>
            <a:pPr marL="0" indent="0">
              <a:buNone/>
            </a:pPr>
            <a:r>
              <a:rPr lang="it-IT" altLang="x-none" sz="2800" dirty="0"/>
              <a:t>Il valore più alto è più vicino al lettore, e quindi nasconde gli altri. </a:t>
            </a:r>
          </a:p>
          <a:p>
            <a:pPr marL="0" indent="0">
              <a:buNone/>
            </a:pPr>
            <a:r>
              <a:rPr lang="it-IT" altLang="x-none" sz="2800" dirty="0"/>
              <a:t>N.B.: per default il background delle scatole è trasparente.</a:t>
            </a:r>
          </a:p>
        </p:txBody>
      </p:sp>
    </p:spTree>
    <p:extLst>
      <p:ext uri="{BB962C8B-B14F-4D97-AF65-F5344CB8AC3E}">
        <p14:creationId xmlns:p14="http://schemas.microsoft.com/office/powerpoint/2010/main" val="688251015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k-SK"/>
              <a:t>Posizionamento: </a:t>
            </a:r>
            <a:r>
              <a:rPr lang="en-US">
                <a:cs typeface="+mj-cs"/>
              </a:rPr>
              <a:t>overflow </a:t>
            </a:r>
            <a:endParaRPr lang="en-US" dirty="0">
              <a:cs typeface="+mj-cs"/>
            </a:endParaRPr>
          </a:p>
        </p:txBody>
      </p:sp>
      <p:sp>
        <p:nvSpPr>
          <p:cNvPr id="49156" name="Segnaposto contenuto 2"/>
          <p:cNvSpPr>
            <a:spLocks noGrp="1"/>
          </p:cNvSpPr>
          <p:nvPr>
            <p:ph idx="1"/>
          </p:nvPr>
        </p:nvSpPr>
        <p:spPr>
          <a:xfrm>
            <a:off x="899592" y="1330424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it-IT" altLang="x-none" sz="2400" b="1" dirty="0" err="1"/>
              <a:t>overflow</a:t>
            </a:r>
            <a:r>
              <a:rPr lang="it-IT" altLang="x-none" sz="2400" dirty="0"/>
              <a:t> specifica come trattare il contenuto che non sta interamente nella scatola (forse con dimensioni troppo rigide). Valori possibili:</a:t>
            </a:r>
          </a:p>
          <a:p>
            <a:pPr lvl="1" indent="-342900">
              <a:buFont typeface="Arial" charset="0"/>
              <a:buChar char="•"/>
            </a:pPr>
            <a:r>
              <a:rPr lang="it-IT" altLang="x-none" sz="2000" b="1" i="1" dirty="0" err="1"/>
              <a:t>visible</a:t>
            </a:r>
            <a:r>
              <a:rPr lang="it-IT" altLang="x-none" sz="2000" dirty="0"/>
              <a:t>: la scatola si espande per contenere tutto il contenuto</a:t>
            </a:r>
          </a:p>
          <a:p>
            <a:pPr lvl="1" indent="-342900">
              <a:buFont typeface="Arial" charset="0"/>
              <a:buChar char="•"/>
            </a:pPr>
            <a:r>
              <a:rPr lang="it-IT" altLang="x-none" sz="2000" b="1" i="1" dirty="0" err="1"/>
              <a:t>hidden</a:t>
            </a:r>
            <a:r>
              <a:rPr lang="it-IT" altLang="x-none" sz="2000" dirty="0"/>
              <a:t>: il contenuto extra viene nascosto</a:t>
            </a:r>
          </a:p>
          <a:p>
            <a:pPr lvl="1" indent="-342900">
              <a:buFont typeface="Arial" charset="0"/>
              <a:buChar char="•"/>
            </a:pPr>
            <a:r>
              <a:rPr lang="it-IT" altLang="x-none" sz="2000" b="1" i="1" dirty="0"/>
              <a:t>scroll</a:t>
            </a:r>
            <a:r>
              <a:rPr lang="it-IT" altLang="x-none" sz="2000" dirty="0"/>
              <a:t>: compare una </a:t>
            </a:r>
            <a:r>
              <a:rPr lang="it-IT" altLang="x-none" sz="2000" dirty="0" err="1"/>
              <a:t>scrollbar</a:t>
            </a:r>
            <a:r>
              <a:rPr lang="it-IT" altLang="x-none" sz="2000" dirty="0"/>
              <a:t> per l'accesso al contenuto extra.</a:t>
            </a:r>
          </a:p>
          <a:p>
            <a:r>
              <a:rPr lang="it-IT" altLang="x-none" sz="2400"/>
              <a:t>Si possono specificare le proprietà overflow-x and overflow-y per permettere la comparsa di una sola delle scrollbar.</a:t>
            </a:r>
          </a:p>
          <a:p>
            <a:pPr lvl="1" indent="-342900">
              <a:buFont typeface="Arial" charset="0"/>
              <a:buChar char="•"/>
            </a:pPr>
            <a:endParaRPr lang="it-IT" altLang="x-none" sz="200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F68CF85-A615-494B-8D7D-705995978642}"/>
              </a:ext>
            </a:extLst>
          </p:cNvPr>
          <p:cNvGrpSpPr/>
          <p:nvPr/>
        </p:nvGrpSpPr>
        <p:grpSpPr>
          <a:xfrm>
            <a:off x="2794000" y="4301490"/>
            <a:ext cx="6441440" cy="2419350"/>
            <a:chOff x="2794000" y="4301490"/>
            <a:chExt cx="6441440" cy="2419350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3343312C-5E3F-1045-86D4-D17D7F11D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94000" y="4856733"/>
              <a:ext cx="6350000" cy="1864107"/>
            </a:xfrm>
            <a:prstGeom prst="rect">
              <a:avLst/>
            </a:prstGeom>
          </p:spPr>
        </p:pic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25F45BD-727A-6149-8AD9-FD899FDBDE4A}"/>
                </a:ext>
              </a:extLst>
            </p:cNvPr>
            <p:cNvSpPr txBox="1"/>
            <p:nvPr/>
          </p:nvSpPr>
          <p:spPr>
            <a:xfrm>
              <a:off x="3383280" y="4434840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i="1"/>
                <a:t>Visible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C56E44EF-A593-C04F-9E1F-FF4F15512CBC}"/>
                </a:ext>
              </a:extLst>
            </p:cNvPr>
            <p:cNvSpPr txBox="1"/>
            <p:nvPr/>
          </p:nvSpPr>
          <p:spPr>
            <a:xfrm>
              <a:off x="4884420" y="4434840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i="1"/>
                <a:t>Hidden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348DDB57-C054-574D-AEFD-A1ABAB696D36}"/>
                </a:ext>
              </a:extLst>
            </p:cNvPr>
            <p:cNvSpPr txBox="1"/>
            <p:nvPr/>
          </p:nvSpPr>
          <p:spPr>
            <a:xfrm>
              <a:off x="6419850" y="4434840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i="1"/>
                <a:t>Scroll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FDDF0978-6421-0640-9793-202C0554B9E5}"/>
                </a:ext>
              </a:extLst>
            </p:cNvPr>
            <p:cNvSpPr txBox="1"/>
            <p:nvPr/>
          </p:nvSpPr>
          <p:spPr>
            <a:xfrm>
              <a:off x="7486650" y="4301490"/>
              <a:ext cx="17487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i="1"/>
                <a:t>overflow-x:hidden;</a:t>
              </a:r>
            </a:p>
            <a:p>
              <a:r>
                <a:rPr lang="it-IT" sz="1600" i="1"/>
                <a:t>overflow-y:scroll;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222329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Colonne di testo</a:t>
            </a:r>
            <a:endParaRPr lang="it-IT" dirty="0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1628800"/>
            <a:ext cx="8748712" cy="2232248"/>
          </a:xfrm>
        </p:spPr>
        <p:txBody>
          <a:bodyPr/>
          <a:lstStyle/>
          <a:p>
            <a:pPr marL="0" indent="0">
              <a:buNone/>
            </a:pPr>
            <a:r>
              <a:rPr lang="it-IT" altLang="x-none" sz="2400" dirty="0"/>
              <a:t>In CSS3 è stata introdotta la possibilità di gestire colonne multiple</a:t>
            </a:r>
          </a:p>
          <a:p>
            <a:pPr marL="0" indent="0">
              <a:buNone/>
            </a:pPr>
            <a:r>
              <a:rPr lang="it-IT" altLang="x-none" sz="2400" dirty="0"/>
              <a:t>Il contenuto prosegue naturalmente (senza l</a:t>
            </a:r>
            <a:r>
              <a:rPr lang="it-IT" altLang="ja-JP" sz="2400" dirty="0"/>
              <a:t>’uso di tabelle) da una colonna all’altra e il numero delle colonne può variare automaticamente a seconda della dimensione della </a:t>
            </a:r>
            <a:r>
              <a:rPr lang="it-IT" altLang="ja-JP" sz="2400" dirty="0" err="1"/>
              <a:t>viewport</a:t>
            </a:r>
            <a:r>
              <a:rPr lang="it-IT" altLang="ja-JP" sz="2400" dirty="0"/>
              <a:t> </a:t>
            </a:r>
          </a:p>
          <a:p>
            <a:pPr marL="0" indent="0">
              <a:buNone/>
            </a:pPr>
            <a:endParaRPr lang="it-IT" altLang="x-none" sz="2400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288" y="4079875"/>
            <a:ext cx="4506912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Rectangle 4"/>
          <p:cNvSpPr>
            <a:spLocks/>
          </p:cNvSpPr>
          <p:nvPr/>
        </p:nvSpPr>
        <p:spPr bwMode="auto">
          <a:xfrm>
            <a:off x="4721225" y="3411538"/>
            <a:ext cx="467518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50000"/>
              <a:buFont typeface="Monotype Sorts" charset="2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u"/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it-IT" altLang="x-none" sz="1800" b="1" dirty="0">
                <a:latin typeface="Courier" charset="0"/>
                <a:sym typeface="Courier" charset="0"/>
              </a:rPr>
              <a:t>  div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it-IT" altLang="x-none" sz="1800" b="1" dirty="0">
                <a:latin typeface="Courier" charset="0"/>
                <a:sym typeface="Courier" charset="0"/>
              </a:rPr>
              <a:t>    </a:t>
            </a:r>
            <a:r>
              <a:rPr kumimoji="0" lang="it-IT" altLang="x-none" sz="1800" b="1" dirty="0" err="1">
                <a:latin typeface="Courier" charset="0"/>
                <a:sym typeface="Courier" charset="0"/>
              </a:rPr>
              <a:t>column-width</a:t>
            </a:r>
            <a:r>
              <a:rPr kumimoji="0" lang="it-IT" altLang="x-none" sz="1800" b="1" dirty="0">
                <a:latin typeface="Courier" charset="0"/>
                <a:sym typeface="Courier" charset="0"/>
              </a:rPr>
              <a:t>: 15em;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it-IT" altLang="x-none" sz="1800" b="1" dirty="0">
                <a:latin typeface="Courier" charset="0"/>
                <a:sym typeface="Courier" charset="0"/>
              </a:rPr>
              <a:t>    </a:t>
            </a:r>
            <a:r>
              <a:rPr kumimoji="0" lang="it-IT" altLang="x-none" sz="1800" b="1" dirty="0" err="1">
                <a:latin typeface="Courier" charset="0"/>
                <a:sym typeface="Courier" charset="0"/>
              </a:rPr>
              <a:t>column</a:t>
            </a:r>
            <a:r>
              <a:rPr kumimoji="0" lang="it-IT" altLang="x-none" sz="1800" b="1" dirty="0">
                <a:latin typeface="Courier" charset="0"/>
                <a:sym typeface="Courier" charset="0"/>
              </a:rPr>
              <a:t>-gap: 2em;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it-IT" altLang="x-none" sz="1800" b="1" dirty="0">
                <a:latin typeface="Courier" charset="0"/>
                <a:sym typeface="Courier" charset="0"/>
              </a:rPr>
              <a:t>    </a:t>
            </a:r>
            <a:r>
              <a:rPr kumimoji="0" lang="it-IT" altLang="x-none" sz="1800" b="1" dirty="0" err="1">
                <a:latin typeface="Courier" charset="0"/>
                <a:sym typeface="Courier" charset="0"/>
              </a:rPr>
              <a:t>column-rule</a:t>
            </a:r>
            <a:r>
              <a:rPr kumimoji="0" lang="it-IT" altLang="x-none" sz="1800" b="1" dirty="0">
                <a:latin typeface="Courier" charset="0"/>
                <a:sym typeface="Courier" charset="0"/>
              </a:rPr>
              <a:t>: 4px </a:t>
            </a:r>
            <a:r>
              <a:rPr kumimoji="0" lang="it-IT" altLang="x-none" sz="1800" b="1" dirty="0" err="1">
                <a:latin typeface="Courier" charset="0"/>
                <a:sym typeface="Courier" charset="0"/>
              </a:rPr>
              <a:t>solid</a:t>
            </a:r>
            <a:r>
              <a:rPr kumimoji="0" lang="it-IT" altLang="x-none" sz="1800" b="1" dirty="0">
                <a:latin typeface="Courier" charset="0"/>
                <a:sym typeface="Courier" charset="0"/>
              </a:rPr>
              <a:t> green;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it-IT" altLang="x-none" sz="1800" b="1" dirty="0">
                <a:latin typeface="Courier" charset="0"/>
                <a:sym typeface="Courier" charset="0"/>
              </a:rPr>
              <a:t>    </a:t>
            </a:r>
            <a:r>
              <a:rPr kumimoji="0" lang="it-IT" altLang="x-none" sz="1800" b="1" dirty="0" err="1">
                <a:latin typeface="Courier" charset="0"/>
                <a:sym typeface="Courier" charset="0"/>
              </a:rPr>
              <a:t>padding</a:t>
            </a:r>
            <a:r>
              <a:rPr kumimoji="0" lang="it-IT" altLang="x-none" sz="1800" b="1" dirty="0">
                <a:latin typeface="Courier" charset="0"/>
                <a:sym typeface="Courier" charset="0"/>
              </a:rPr>
              <a:t>: 5px;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it-IT" altLang="x-none" sz="1800" b="1" dirty="0">
                <a:latin typeface="Courier" charset="0"/>
                <a:sym typeface="Courier" charset="0"/>
              </a:rPr>
              <a:t>  }   </a:t>
            </a:r>
          </a:p>
        </p:txBody>
      </p:sp>
    </p:spTree>
    <p:extLst>
      <p:ext uri="{BB962C8B-B14F-4D97-AF65-F5344CB8AC3E}">
        <p14:creationId xmlns:p14="http://schemas.microsoft.com/office/powerpoint/2010/main" val="928374660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EF4ED0-0BC1-9947-A1EA-919037C44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layout in CSS</a:t>
            </a:r>
          </a:p>
        </p:txBody>
      </p:sp>
    </p:spTree>
    <p:extLst>
      <p:ext uri="{BB962C8B-B14F-4D97-AF65-F5344CB8AC3E}">
        <p14:creationId xmlns:p14="http://schemas.microsoft.com/office/powerpoint/2010/main" val="2448107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proprietà </a:t>
            </a:r>
            <a:r>
              <a:rPr lang="it-IT" sz="3600" dirty="0">
                <a:solidFill>
                  <a:srgbClr val="0070C0"/>
                </a:solidFill>
                <a:latin typeface="Lucida Console" panose="020B0609040504020204" pitchFamily="49" charset="0"/>
              </a:rPr>
              <a:t>display</a:t>
            </a:r>
            <a:endParaRPr lang="it-IT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71600" y="1268760"/>
            <a:ext cx="7772400" cy="4114800"/>
          </a:xfrm>
        </p:spPr>
        <p:txBody>
          <a:bodyPr/>
          <a:lstStyle/>
          <a:p>
            <a:r>
              <a:rPr lang="it-IT" sz="2000" dirty="0"/>
              <a:t>La proprietà display gestisce la natura e l'organizzazione della scatola rispetto a contesto (mondo esterno) e contenuto (mondo interno)</a:t>
            </a:r>
          </a:p>
          <a:p>
            <a:r>
              <a:rPr lang="it-IT" sz="2000" dirty="0"/>
              <a:t>Ogni elemento HTML ha definita un valore di default per la proprietà display che lo caratterizza. Lo cambiamo solo quando serve: </a:t>
            </a:r>
          </a:p>
          <a:p>
            <a:pPr marL="685800" lvl="1"/>
            <a:r>
              <a:rPr lang="it-IT" sz="1600" dirty="0">
                <a:solidFill>
                  <a:srgbClr val="0070C0"/>
                </a:solidFill>
                <a:latin typeface="Andale Mono" panose="020B0509000000000004" pitchFamily="49" charset="0"/>
              </a:rPr>
              <a:t>display: </a:t>
            </a:r>
            <a:r>
              <a:rPr lang="it-IT" sz="1600" dirty="0" err="1">
                <a:solidFill>
                  <a:srgbClr val="0070C0"/>
                </a:solidFill>
                <a:latin typeface="Andale Mono" panose="020B0509000000000004" pitchFamily="49" charset="0"/>
              </a:rPr>
              <a:t>block</a:t>
            </a:r>
            <a:r>
              <a:rPr lang="it-IT" sz="1600" dirty="0">
                <a:solidFill>
                  <a:srgbClr val="0070C0"/>
                </a:solidFill>
                <a:latin typeface="Andale Mono" panose="020B0509000000000004" pitchFamily="49" charset="0"/>
              </a:rPr>
              <a:t>;</a:t>
            </a:r>
          </a:p>
          <a:p>
            <a:pPr marL="685800" lvl="1"/>
            <a:r>
              <a:rPr lang="it-IT" sz="1600" dirty="0">
                <a:solidFill>
                  <a:srgbClr val="0070C0"/>
                </a:solidFill>
                <a:latin typeface="Andale Mono" panose="020B0509000000000004" pitchFamily="49" charset="0"/>
              </a:rPr>
              <a:t>display: </a:t>
            </a:r>
            <a:r>
              <a:rPr lang="it-IT" sz="1600" dirty="0" err="1">
                <a:solidFill>
                  <a:srgbClr val="0070C0"/>
                </a:solidFill>
                <a:latin typeface="Andale Mono" panose="020B0509000000000004" pitchFamily="49" charset="0"/>
              </a:rPr>
              <a:t>inline</a:t>
            </a:r>
            <a:r>
              <a:rPr lang="it-IT" sz="1600" dirty="0">
                <a:solidFill>
                  <a:srgbClr val="0070C0"/>
                </a:solidFill>
                <a:latin typeface="Andale Mono" panose="020B0509000000000004" pitchFamily="49" charset="0"/>
              </a:rPr>
              <a:t>;</a:t>
            </a:r>
          </a:p>
          <a:p>
            <a:pPr marL="685800" lvl="1"/>
            <a:r>
              <a:rPr lang="it-IT" sz="1600" dirty="0">
                <a:solidFill>
                  <a:srgbClr val="0070C0"/>
                </a:solidFill>
                <a:latin typeface="Andale Mono" panose="020B0509000000000004" pitchFamily="49" charset="0"/>
              </a:rPr>
              <a:t>display: </a:t>
            </a:r>
            <a:r>
              <a:rPr lang="it-IT" sz="1600" dirty="0" err="1">
                <a:solidFill>
                  <a:srgbClr val="0070C0"/>
                </a:solidFill>
                <a:latin typeface="Andale Mono" panose="020B0509000000000004" pitchFamily="49" charset="0"/>
              </a:rPr>
              <a:t>table</a:t>
            </a:r>
            <a:r>
              <a:rPr lang="it-IT" sz="1600" dirty="0">
                <a:solidFill>
                  <a:srgbClr val="0070C0"/>
                </a:solidFill>
                <a:latin typeface="Andale Mono" panose="020B0509000000000004" pitchFamily="49" charset="0"/>
              </a:rPr>
              <a:t>;</a:t>
            </a:r>
          </a:p>
          <a:p>
            <a:pPr marL="685800" lvl="1"/>
            <a:r>
              <a:rPr lang="it-IT" sz="1600" dirty="0">
                <a:solidFill>
                  <a:srgbClr val="0070C0"/>
                </a:solidFill>
                <a:latin typeface="Andale Mono" panose="020B0509000000000004" pitchFamily="49" charset="0"/>
              </a:rPr>
              <a:t>display: </a:t>
            </a:r>
            <a:r>
              <a:rPr lang="it-IT" sz="1600" dirty="0" err="1">
                <a:solidFill>
                  <a:srgbClr val="0070C0"/>
                </a:solidFill>
                <a:latin typeface="Andale Mono" panose="020B0509000000000004" pitchFamily="49" charset="0"/>
              </a:rPr>
              <a:t>table-row</a:t>
            </a:r>
            <a:r>
              <a:rPr lang="it-IT" sz="1600" dirty="0">
                <a:solidFill>
                  <a:srgbClr val="0070C0"/>
                </a:solidFill>
                <a:latin typeface="Andale Mono" panose="020B0509000000000004" pitchFamily="49" charset="0"/>
              </a:rPr>
              <a:t>;</a:t>
            </a:r>
          </a:p>
          <a:p>
            <a:pPr marL="685800" lvl="1"/>
            <a:r>
              <a:rPr lang="it-IT" sz="1600" dirty="0">
                <a:solidFill>
                  <a:srgbClr val="0070C0"/>
                </a:solidFill>
                <a:latin typeface="Andale Mono" panose="020B0509000000000004" pitchFamily="49" charset="0"/>
              </a:rPr>
              <a:t>display: </a:t>
            </a:r>
            <a:r>
              <a:rPr lang="it-IT" sz="1600" dirty="0" err="1">
                <a:solidFill>
                  <a:srgbClr val="0070C0"/>
                </a:solidFill>
                <a:latin typeface="Andale Mono" panose="020B0509000000000004" pitchFamily="49" charset="0"/>
              </a:rPr>
              <a:t>table-cell</a:t>
            </a:r>
            <a:r>
              <a:rPr lang="it-IT" sz="1600" dirty="0">
                <a:solidFill>
                  <a:srgbClr val="0070C0"/>
                </a:solidFill>
                <a:latin typeface="Andale Mono" panose="020B0509000000000004" pitchFamily="49" charset="0"/>
              </a:rPr>
              <a:t>;</a:t>
            </a:r>
          </a:p>
          <a:p>
            <a:pPr marL="685800" lvl="1"/>
            <a:r>
              <a:rPr lang="it-IT" sz="1600" dirty="0">
                <a:solidFill>
                  <a:srgbClr val="0070C0"/>
                </a:solidFill>
                <a:latin typeface="Andale Mono" panose="020B0509000000000004" pitchFamily="49" charset="0"/>
              </a:rPr>
              <a:t>display: list-item; </a:t>
            </a:r>
          </a:p>
          <a:p>
            <a:pPr marL="285750"/>
            <a:r>
              <a:rPr lang="it-IT" sz="2000" dirty="0"/>
              <a:t>Il modo più semplice e definitivo per nascondere un elemento è:</a:t>
            </a:r>
          </a:p>
          <a:p>
            <a:pPr marL="685800" lvl="1"/>
            <a:r>
              <a:rPr lang="it-IT" sz="1600" dirty="0">
                <a:solidFill>
                  <a:srgbClr val="0070C0"/>
                </a:solidFill>
                <a:latin typeface="Andale Mono" panose="020B0509000000000004" pitchFamily="49" charset="0"/>
              </a:rPr>
              <a:t>display: none; </a:t>
            </a:r>
          </a:p>
          <a:p>
            <a:pPr marL="285750"/>
            <a:r>
              <a:rPr lang="it-IT" sz="2000" dirty="0"/>
              <a:t>Oppure potete fare sparire la scatola esterna tenendo quelle interne: </a:t>
            </a:r>
          </a:p>
          <a:p>
            <a:pPr marL="685800" lvl="1"/>
            <a:r>
              <a:rPr lang="it-IT" sz="1600" dirty="0">
                <a:solidFill>
                  <a:srgbClr val="0070C0"/>
                </a:solidFill>
                <a:latin typeface="Andale Mono" panose="020B0509000000000004" pitchFamily="49" charset="0"/>
              </a:rPr>
              <a:t>display: </a:t>
            </a:r>
            <a:r>
              <a:rPr lang="it-IT" sz="1600" dirty="0" err="1">
                <a:solidFill>
                  <a:srgbClr val="0070C0"/>
                </a:solidFill>
                <a:latin typeface="Andale Mono" panose="020B0509000000000004" pitchFamily="49" charset="0"/>
              </a:rPr>
              <a:t>contents</a:t>
            </a:r>
            <a:r>
              <a:rPr lang="it-IT" sz="1600" dirty="0">
                <a:solidFill>
                  <a:srgbClr val="0070C0"/>
                </a:solidFill>
                <a:latin typeface="Andale Mono" panose="020B0509000000000004" pitchFamily="49" charset="0"/>
              </a:rPr>
              <a:t>; </a:t>
            </a:r>
          </a:p>
          <a:p>
            <a:r>
              <a:rPr lang="it-IT" sz="2000" dirty="0"/>
              <a:t>O, infine, ci possiamo fare del layout complesso:</a:t>
            </a:r>
          </a:p>
          <a:p>
            <a:pPr lvl="1"/>
            <a:r>
              <a:rPr lang="it-IT" sz="1600" dirty="0">
                <a:solidFill>
                  <a:srgbClr val="0070C0"/>
                </a:solidFill>
                <a:latin typeface="Andale Mono" panose="020B0509000000000004" pitchFamily="49" charset="0"/>
              </a:rPr>
              <a:t>display: </a:t>
            </a:r>
            <a:r>
              <a:rPr lang="it-IT" sz="1600" dirty="0" err="1">
                <a:solidFill>
                  <a:srgbClr val="0070C0"/>
                </a:solidFill>
                <a:latin typeface="Andale Mono" panose="020B0509000000000004" pitchFamily="49" charset="0"/>
              </a:rPr>
              <a:t>grid</a:t>
            </a:r>
            <a:r>
              <a:rPr lang="it-IT" sz="1600" dirty="0">
                <a:solidFill>
                  <a:srgbClr val="0070C0"/>
                </a:solidFill>
                <a:latin typeface="Andale Mono" panose="020B0509000000000004" pitchFamily="49" charset="0"/>
              </a:rPr>
              <a:t>;</a:t>
            </a:r>
          </a:p>
          <a:p>
            <a:pPr lvl="1"/>
            <a:r>
              <a:rPr lang="it-IT" sz="1600" dirty="0">
                <a:solidFill>
                  <a:srgbClr val="0070C0"/>
                </a:solidFill>
                <a:latin typeface="Andale Mono" panose="020B0509000000000004" pitchFamily="49" charset="0"/>
              </a:rPr>
              <a:t>display: </a:t>
            </a:r>
            <a:r>
              <a:rPr lang="it-IT" sz="1600" dirty="0" err="1">
                <a:solidFill>
                  <a:srgbClr val="0070C0"/>
                </a:solidFill>
                <a:latin typeface="Andale Mono" panose="020B0509000000000004" pitchFamily="49" charset="0"/>
              </a:rPr>
              <a:t>flex</a:t>
            </a:r>
            <a:r>
              <a:rPr lang="it-IT" sz="1600" dirty="0">
                <a:solidFill>
                  <a:srgbClr val="0070C0"/>
                </a:solidFill>
                <a:latin typeface="Andale Mono" panose="020B050900000000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44756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A402D2-FED5-7D40-B890-6A032B8F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Page layout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58E510-1F13-BA47-845D-DD180E163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800"/>
              <a:t>Page layout è la disposizione aromoniosa degli elementi visuali sulla pagina. </a:t>
            </a:r>
          </a:p>
          <a:p>
            <a:r>
              <a:rPr lang="it-IT" sz="2800"/>
              <a:t>Riguarda l'organizzazione di questi elementi rispetto alle loro dimensioni, alla loro posizione e alla quantità e qualità delle aree vuote intorno ad essi. </a:t>
            </a:r>
          </a:p>
          <a:p>
            <a:r>
              <a:rPr lang="it-IT" sz="2800"/>
              <a:t>Quando il contenuto richiede più spazio di quello disponibile dalla dimensione della pagina, le pagine vengono moltiplicate e si crea paginazione. </a:t>
            </a:r>
          </a:p>
        </p:txBody>
      </p:sp>
    </p:spTree>
    <p:extLst>
      <p:ext uri="{BB962C8B-B14F-4D97-AF65-F5344CB8AC3E}">
        <p14:creationId xmlns:p14="http://schemas.microsoft.com/office/powerpoint/2010/main" val="1361501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52120" y="152400"/>
            <a:ext cx="3263280" cy="1447800"/>
          </a:xfrm>
        </p:spPr>
        <p:txBody>
          <a:bodyPr/>
          <a:lstStyle/>
          <a:p>
            <a:r>
              <a:rPr lang="it-IT" dirty="0"/>
              <a:t>Il layout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3068960"/>
            <a:ext cx="8447856" cy="2739008"/>
          </a:xfrm>
        </p:spPr>
        <p:txBody>
          <a:bodyPr/>
          <a:lstStyle/>
          <a:p>
            <a:r>
              <a:rPr lang="it-IT" sz="2400" dirty="0"/>
              <a:t>Il layout è l'organizzazione spaziale delle componenti strutturali più importanti di una pagina web. </a:t>
            </a:r>
          </a:p>
          <a:p>
            <a:r>
              <a:rPr lang="it-IT" sz="2400" dirty="0"/>
              <a:t>Il layout "naturale" prevede il posizionamento delle scatole secondo il flow di tipo blocco e </a:t>
            </a:r>
            <a:r>
              <a:rPr lang="it-IT" sz="2400" dirty="0" err="1"/>
              <a:t>inline</a:t>
            </a:r>
            <a:r>
              <a:rPr lang="it-IT" sz="2400" dirty="0"/>
              <a:t> degli elementi HTML di partenza. Questo è raramente ciò che il designer vuole. </a:t>
            </a:r>
          </a:p>
          <a:p>
            <a:r>
              <a:rPr lang="it-IT" sz="2400" dirty="0"/>
              <a:t>Nel tempo sono state proposte ed usate molte tecniche diverse per ottenere il posizionamento delle scatole secondo le idee del designer. Ne vediamo alcune. </a:t>
            </a:r>
          </a:p>
          <a:p>
            <a:pPr marL="0" indent="0">
              <a:buNone/>
            </a:pPr>
            <a:r>
              <a:rPr lang="it-IT" sz="2400" b="1" dirty="0">
                <a:solidFill>
                  <a:schemeClr val="tx2"/>
                </a:solidFill>
              </a:rPr>
              <a:t>http://</a:t>
            </a:r>
            <a:r>
              <a:rPr lang="it-IT" sz="2400" b="1" dirty="0" err="1">
                <a:solidFill>
                  <a:schemeClr val="tx2"/>
                </a:solidFill>
              </a:rPr>
              <a:t>www.fabiovitali.it</a:t>
            </a:r>
            <a:r>
              <a:rPr lang="it-IT" sz="2400" b="1" dirty="0">
                <a:solidFill>
                  <a:schemeClr val="tx2"/>
                </a:solidFill>
              </a:rPr>
              <a:t>/TW/2023/layout/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21469"/>
            <a:ext cx="4824536" cy="275193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767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Layout 0: no layout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71600" y="1412776"/>
            <a:ext cx="7772400" cy="655712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Se non uso niente non posso organizzare sull'asse orizzontale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2978124"/>
            <a:ext cx="5953245" cy="36004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6096" y="2704067"/>
            <a:ext cx="5177904" cy="414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2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Layout 1: Tabella HTML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71600" y="1268760"/>
            <a:ext cx="7772400" cy="101723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Uso di tabelle HTML in maniera un po' creativa. Niente CSS significativo.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140" y="2391931"/>
            <a:ext cx="6437908" cy="449552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6094" y="3052308"/>
            <a:ext cx="5742979" cy="3805692"/>
          </a:xfrm>
          <a:prstGeom prst="rect">
            <a:avLst/>
          </a:prstGeom>
        </p:spPr>
      </p:pic>
      <p:grpSp>
        <p:nvGrpSpPr>
          <p:cNvPr id="16" name="Gruppo 15"/>
          <p:cNvGrpSpPr/>
          <p:nvPr/>
        </p:nvGrpSpPr>
        <p:grpSpPr>
          <a:xfrm>
            <a:off x="-64434" y="-29452"/>
            <a:ext cx="9208434" cy="6916905"/>
            <a:chOff x="-64434" y="-29452"/>
            <a:chExt cx="9208434" cy="6916905"/>
          </a:xfrm>
        </p:grpSpPr>
        <p:cxnSp>
          <p:nvCxnSpPr>
            <p:cNvPr id="9" name="Connettore 1 8"/>
            <p:cNvCxnSpPr/>
            <p:nvPr/>
          </p:nvCxnSpPr>
          <p:spPr>
            <a:xfrm>
              <a:off x="0" y="0"/>
              <a:ext cx="9144000" cy="6887453"/>
            </a:xfrm>
            <a:prstGeom prst="line">
              <a:avLst/>
            </a:prstGeom>
            <a:ln w="508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/>
          </p:nvCxnSpPr>
          <p:spPr>
            <a:xfrm flipV="1">
              <a:off x="0" y="-29452"/>
              <a:ext cx="9144000" cy="6916905"/>
            </a:xfrm>
            <a:prstGeom prst="line">
              <a:avLst/>
            </a:prstGeom>
            <a:ln w="508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sellaDiTesto 14"/>
            <p:cNvSpPr txBox="1"/>
            <p:nvPr/>
          </p:nvSpPr>
          <p:spPr>
            <a:xfrm>
              <a:off x="-64434" y="-27384"/>
              <a:ext cx="9208434" cy="107721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6400" b="1" dirty="0" err="1">
                  <a:solidFill>
                    <a:srgbClr val="FF0000"/>
                  </a:solidFill>
                </a:rPr>
                <a:t>Nein</a:t>
              </a:r>
              <a:r>
                <a:rPr lang="it-IT" sz="6400" b="1" dirty="0">
                  <a:solidFill>
                    <a:srgbClr val="FF0000"/>
                  </a:solidFill>
                </a:rPr>
                <a:t>, </a:t>
              </a:r>
              <a:r>
                <a:rPr lang="it-IT" sz="6400" b="1" dirty="0" err="1">
                  <a:solidFill>
                    <a:srgbClr val="FF0000"/>
                  </a:solidFill>
                </a:rPr>
                <a:t>nein</a:t>
              </a:r>
              <a:r>
                <a:rPr lang="it-IT" sz="6400" b="1" dirty="0">
                  <a:solidFill>
                    <a:srgbClr val="FF0000"/>
                  </a:solidFill>
                </a:rPr>
                <a:t>, </a:t>
              </a:r>
              <a:r>
                <a:rPr lang="it-IT" sz="6400" b="1" dirty="0" err="1">
                  <a:solidFill>
                    <a:srgbClr val="FF0000"/>
                  </a:solidFill>
                </a:rPr>
                <a:t>nein</a:t>
              </a:r>
              <a:r>
                <a:rPr lang="it-IT" sz="6400" b="1" dirty="0">
                  <a:solidFill>
                    <a:srgbClr val="FF0000"/>
                  </a:solidFill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63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Layout 2: Float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71600" y="1268760"/>
            <a:ext cx="7772400" cy="1017233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Uso le proprietà </a:t>
            </a:r>
            <a:r>
              <a:rPr lang="it-IT" sz="2800" i="1" dirty="0"/>
              <a:t>float</a:t>
            </a:r>
            <a:r>
              <a:rPr lang="it-IT" sz="2800" dirty="0"/>
              <a:t> sugli oggetti che debbono muoversi orizzontalmente. Possibile solo fino a tre scatole diverse.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2716560"/>
            <a:ext cx="6057528" cy="399246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592262" cy="9080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500" y="2732354"/>
            <a:ext cx="27305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42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3568" y="152400"/>
            <a:ext cx="8231832" cy="1447800"/>
          </a:xfrm>
        </p:spPr>
        <p:txBody>
          <a:bodyPr/>
          <a:lstStyle/>
          <a:p>
            <a:r>
              <a:rPr lang="it-IT" dirty="0"/>
              <a:t>Layout 3: </a:t>
            </a:r>
            <a:r>
              <a:rPr lang="it-IT" dirty="0" err="1"/>
              <a:t>Positioning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71600" y="1268760"/>
            <a:ext cx="7772400" cy="1368152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Posiziono in maniera assoluta le scatole nella loro posizione voluta. Possibile ma complesso usare dei valori proporzionali allo spazio disponibile. 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592262" cy="9080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5" y="2701127"/>
            <a:ext cx="5670733" cy="366561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4847" y="2977880"/>
            <a:ext cx="2412044" cy="384140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6891" y="2939164"/>
            <a:ext cx="2665260" cy="391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0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3568" y="152400"/>
            <a:ext cx="8231832" cy="1447800"/>
          </a:xfrm>
        </p:spPr>
        <p:txBody>
          <a:bodyPr/>
          <a:lstStyle/>
          <a:p>
            <a:r>
              <a:rPr lang="it-IT" dirty="0"/>
              <a:t>Layout 4: Tabelle CSS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6418" y="1268760"/>
            <a:ext cx="8117582" cy="1368152"/>
          </a:xfrm>
        </p:spPr>
        <p:txBody>
          <a:bodyPr/>
          <a:lstStyle/>
          <a:p>
            <a:pPr marL="0" indent="0">
              <a:buNone/>
            </a:pPr>
            <a:r>
              <a:rPr lang="it-IT" sz="2400" dirty="0"/>
              <a:t>Uso dei </a:t>
            </a:r>
            <a:r>
              <a:rPr lang="it-IT" sz="2000" dirty="0">
                <a:latin typeface="Courier New" charset="0"/>
                <a:ea typeface="Courier New" charset="0"/>
                <a:cs typeface="Courier New" charset="0"/>
              </a:rPr>
              <a:t>&lt;div&gt;</a:t>
            </a:r>
            <a:r>
              <a:rPr lang="it-IT" sz="2400" dirty="0"/>
              <a:t> come nel posizionamento ma uso la proprietà </a:t>
            </a:r>
            <a:r>
              <a:rPr lang="it-IT" sz="2000" dirty="0">
                <a:latin typeface="Courier New" charset="0"/>
                <a:ea typeface="Courier New" charset="0"/>
                <a:cs typeface="Courier New" charset="0"/>
              </a:rPr>
              <a:t>display</a:t>
            </a:r>
            <a:r>
              <a:rPr lang="it-IT" sz="2000" dirty="0"/>
              <a:t> </a:t>
            </a:r>
            <a:r>
              <a:rPr lang="it-IT" sz="2400" dirty="0"/>
              <a:t>delle tabelle (</a:t>
            </a:r>
            <a:r>
              <a:rPr lang="it-IT" sz="2000" dirty="0" err="1">
                <a:latin typeface="Courier New" charset="0"/>
                <a:ea typeface="Courier New" charset="0"/>
                <a:cs typeface="Courier New" charset="0"/>
              </a:rPr>
              <a:t>table</a:t>
            </a:r>
            <a:r>
              <a:rPr lang="it-IT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it-IT" sz="2000" dirty="0" err="1">
                <a:latin typeface="Courier New" charset="0"/>
                <a:ea typeface="Courier New" charset="0"/>
                <a:cs typeface="Courier New" charset="0"/>
              </a:rPr>
              <a:t>table-row</a:t>
            </a:r>
            <a:r>
              <a:rPr lang="it-IT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it-IT" sz="2000" dirty="0" err="1">
                <a:latin typeface="Courier New" charset="0"/>
                <a:ea typeface="Courier New" charset="0"/>
                <a:cs typeface="Courier New" charset="0"/>
              </a:rPr>
              <a:t>table-cell</a:t>
            </a:r>
            <a:r>
              <a:rPr lang="it-IT" sz="2400" dirty="0"/>
              <a:t>). Piuttosto complicato e non faccio </a:t>
            </a:r>
            <a:r>
              <a:rPr lang="it-IT" sz="2400" dirty="0" err="1"/>
              <a:t>rowspan</a:t>
            </a:r>
            <a:r>
              <a:rPr lang="it-IT" sz="2400" dirty="0"/>
              <a:t> o </a:t>
            </a:r>
            <a:r>
              <a:rPr lang="it-IT" sz="2400" dirty="0" err="1"/>
              <a:t>colspan</a:t>
            </a:r>
            <a:r>
              <a:rPr lang="it-IT" sz="2400" dirty="0"/>
              <a:t>.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592262" cy="9080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88" y="2996951"/>
            <a:ext cx="6114747" cy="399157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9835" y="3068960"/>
            <a:ext cx="29337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9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52B4-4482-124A-83E7-022D1808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8C945-8E37-5848-87BE-78AFC85B0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980728"/>
            <a:ext cx="7772400" cy="5328592"/>
          </a:xfrm>
        </p:spPr>
        <p:txBody>
          <a:bodyPr/>
          <a:lstStyle/>
          <a:p>
            <a:r>
              <a:rPr lang="en-US" sz="2400" dirty="0"/>
              <a:t>Con </a:t>
            </a:r>
            <a:r>
              <a:rPr lang="en-US" sz="18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display: grid;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</a:t>
            </a:r>
            <a:r>
              <a:rPr lang="en-US" sz="2400" dirty="0" err="1"/>
              <a:t>può</a:t>
            </a:r>
            <a:r>
              <a:rPr lang="en-US" sz="2400" dirty="0"/>
              <a:t> </a:t>
            </a:r>
            <a:r>
              <a:rPr lang="en-US" sz="2400" dirty="0" err="1"/>
              <a:t>assegnare</a:t>
            </a:r>
            <a:r>
              <a:rPr lang="en-US" sz="2400" dirty="0"/>
              <a:t> ad un </a:t>
            </a:r>
            <a:r>
              <a:rPr lang="en-US" sz="2400" dirty="0" err="1"/>
              <a:t>elemento</a:t>
            </a:r>
            <a:r>
              <a:rPr lang="en-US" sz="2400" dirty="0"/>
              <a:t> </a:t>
            </a:r>
            <a:r>
              <a:rPr lang="en-US" sz="2400" dirty="0" err="1"/>
              <a:t>un'organizzazione</a:t>
            </a:r>
            <a:r>
              <a:rPr lang="en-US" sz="2400" dirty="0"/>
              <a:t> </a:t>
            </a:r>
            <a:r>
              <a:rPr lang="en-US" sz="2400" dirty="0" err="1"/>
              <a:t>visuale</a:t>
            </a:r>
            <a:r>
              <a:rPr lang="en-US" sz="2400" dirty="0"/>
              <a:t> a </a:t>
            </a:r>
            <a:r>
              <a:rPr lang="en-US" sz="2400" dirty="0" err="1"/>
              <a:t>griglia</a:t>
            </a:r>
            <a:r>
              <a:rPr lang="en-US" sz="2400" dirty="0"/>
              <a:t>, </a:t>
            </a:r>
            <a:r>
              <a:rPr lang="en-US" sz="2400" dirty="0" err="1"/>
              <a:t>organizzata</a:t>
            </a:r>
            <a:r>
              <a:rPr lang="en-US" sz="2400" dirty="0"/>
              <a:t> per </a:t>
            </a:r>
            <a:r>
              <a:rPr lang="en-US" sz="2400" dirty="0" err="1"/>
              <a:t>righe</a:t>
            </a:r>
            <a:r>
              <a:rPr lang="en-US" sz="2400" dirty="0"/>
              <a:t> e </a:t>
            </a:r>
            <a:r>
              <a:rPr lang="en-US" sz="2400" dirty="0" err="1"/>
              <a:t>colonne</a:t>
            </a:r>
            <a:r>
              <a:rPr lang="en-US" sz="2400" dirty="0"/>
              <a:t> di </a:t>
            </a:r>
            <a:r>
              <a:rPr lang="en-US" sz="2400" dirty="0" err="1"/>
              <a:t>altezza</a:t>
            </a:r>
            <a:r>
              <a:rPr lang="en-US" sz="2400" dirty="0"/>
              <a:t> e </a:t>
            </a:r>
            <a:r>
              <a:rPr lang="en-US" sz="2400" dirty="0" err="1"/>
              <a:t>larghezza</a:t>
            </a:r>
            <a:r>
              <a:rPr lang="en-US" sz="2400" dirty="0"/>
              <a:t> </a:t>
            </a:r>
            <a:r>
              <a:rPr lang="en-US" sz="2400" dirty="0" err="1"/>
              <a:t>controllabili</a:t>
            </a:r>
            <a:r>
              <a:rPr lang="en-US" sz="2400" dirty="0"/>
              <a:t>. </a:t>
            </a:r>
          </a:p>
          <a:p>
            <a:r>
              <a:rPr lang="en-US" sz="2400" dirty="0"/>
              <a:t>I </a:t>
            </a:r>
            <a:r>
              <a:rPr lang="en-US" sz="2400" dirty="0" err="1"/>
              <a:t>figli</a:t>
            </a:r>
            <a:r>
              <a:rPr lang="en-US" sz="2400" dirty="0"/>
              <a:t> </a:t>
            </a:r>
            <a:r>
              <a:rPr lang="en-US" sz="2400" dirty="0" err="1"/>
              <a:t>dell'elemento</a:t>
            </a:r>
            <a:r>
              <a:rPr lang="en-US" sz="2400" dirty="0"/>
              <a:t> con display grid </a:t>
            </a:r>
            <a:r>
              <a:rPr lang="en-US" sz="2400" dirty="0" err="1"/>
              <a:t>possono</a:t>
            </a:r>
            <a:r>
              <a:rPr lang="en-US" sz="2400" dirty="0"/>
              <a:t> </a:t>
            </a:r>
            <a:r>
              <a:rPr lang="en-US" sz="2400" dirty="0" err="1"/>
              <a:t>essere</a:t>
            </a:r>
            <a:r>
              <a:rPr lang="en-US" sz="2400" dirty="0"/>
              <a:t> </a:t>
            </a:r>
            <a:r>
              <a:rPr lang="en-US" sz="2400" dirty="0" err="1"/>
              <a:t>assegnati</a:t>
            </a:r>
            <a:r>
              <a:rPr lang="en-US" sz="2400" dirty="0"/>
              <a:t> ad una o </a:t>
            </a:r>
            <a:r>
              <a:rPr lang="en-US" sz="2400" dirty="0" err="1"/>
              <a:t>più</a:t>
            </a:r>
            <a:r>
              <a:rPr lang="en-US" sz="2400" dirty="0"/>
              <a:t> </a:t>
            </a:r>
            <a:r>
              <a:rPr lang="en-US" sz="2400" dirty="0" err="1"/>
              <a:t>elementi</a:t>
            </a:r>
            <a:r>
              <a:rPr lang="en-US" sz="2400" dirty="0"/>
              <a:t>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r>
              <a:rPr lang="en-US" sz="2400" dirty="0" err="1"/>
              <a:t>griglia</a:t>
            </a:r>
            <a:r>
              <a:rPr lang="en-US" sz="2400" dirty="0"/>
              <a:t> in </a:t>
            </a:r>
            <a:r>
              <a:rPr lang="en-US" sz="2400" dirty="0" err="1"/>
              <a:t>maniera</a:t>
            </a:r>
            <a:r>
              <a:rPr lang="en-US" sz="2400" dirty="0"/>
              <a:t> libera ed </a:t>
            </a:r>
            <a:r>
              <a:rPr lang="en-US" sz="2400" dirty="0" err="1"/>
              <a:t>indipendente</a:t>
            </a:r>
            <a:r>
              <a:rPr lang="en-US" sz="2400" dirty="0"/>
              <a:t> dal document order. </a:t>
            </a:r>
          </a:p>
          <a:p>
            <a:r>
              <a:rPr lang="en-US" sz="2400" dirty="0" err="1"/>
              <a:t>Posso</a:t>
            </a:r>
            <a:r>
              <a:rPr lang="en-US" sz="2400" dirty="0"/>
              <a:t> </a:t>
            </a:r>
            <a:r>
              <a:rPr lang="en-US" sz="2400" dirty="0" err="1"/>
              <a:t>assegnare</a:t>
            </a:r>
            <a:r>
              <a:rPr lang="en-US" sz="2400" dirty="0"/>
              <a:t> </a:t>
            </a:r>
            <a:r>
              <a:rPr lang="en-US" sz="2400" dirty="0" err="1"/>
              <a:t>altezze</a:t>
            </a:r>
            <a:r>
              <a:rPr lang="en-US" sz="2400" dirty="0"/>
              <a:t> diverse ad </a:t>
            </a:r>
            <a:r>
              <a:rPr lang="en-US" sz="2400" dirty="0" err="1"/>
              <a:t>ogni</a:t>
            </a:r>
            <a:r>
              <a:rPr lang="en-US" sz="2400" dirty="0"/>
              <a:t> </a:t>
            </a:r>
            <a:r>
              <a:rPr lang="en-US" sz="2400" dirty="0" err="1"/>
              <a:t>riga</a:t>
            </a:r>
            <a:r>
              <a:rPr lang="en-US" sz="2400" dirty="0"/>
              <a:t> con la </a:t>
            </a:r>
            <a:r>
              <a:rPr lang="en-US" sz="2400" dirty="0" err="1"/>
              <a:t>proprietà</a:t>
            </a:r>
            <a:r>
              <a:rPr lang="en-US" sz="2400" dirty="0"/>
              <a:t> </a:t>
            </a:r>
            <a:r>
              <a:rPr lang="en-US" sz="1800" dirty="0">
                <a:solidFill>
                  <a:srgbClr val="0070C0"/>
                </a:solidFill>
                <a:latin typeface="Lucida Console" panose="020B0609040504020204" pitchFamily="49" charset="0"/>
              </a:rPr>
              <a:t>grid-template-rows</a:t>
            </a:r>
            <a:r>
              <a:rPr lang="en-US" sz="2400" dirty="0"/>
              <a:t> e </a:t>
            </a:r>
            <a:r>
              <a:rPr lang="en-US" sz="2400" dirty="0" err="1"/>
              <a:t>assegnare</a:t>
            </a:r>
            <a:r>
              <a:rPr lang="en-US" sz="2400" dirty="0"/>
              <a:t> </a:t>
            </a:r>
            <a:r>
              <a:rPr lang="en-US" sz="2400" dirty="0" err="1"/>
              <a:t>larghezze</a:t>
            </a:r>
            <a:r>
              <a:rPr lang="en-US" sz="2400" dirty="0"/>
              <a:t> diverse ad </a:t>
            </a:r>
            <a:r>
              <a:rPr lang="en-US" sz="2400" dirty="0" err="1"/>
              <a:t>ogni</a:t>
            </a:r>
            <a:r>
              <a:rPr lang="en-US" sz="2400" dirty="0"/>
              <a:t> </a:t>
            </a:r>
            <a:r>
              <a:rPr lang="en-US" sz="2400" dirty="0" err="1"/>
              <a:t>riga</a:t>
            </a:r>
            <a:r>
              <a:rPr lang="en-US" sz="2400" dirty="0"/>
              <a:t> con la </a:t>
            </a:r>
            <a:r>
              <a:rPr lang="en-US" sz="2400" dirty="0" err="1"/>
              <a:t>proprietà</a:t>
            </a:r>
            <a:r>
              <a:rPr lang="en-US" sz="2400" dirty="0"/>
              <a:t> </a:t>
            </a:r>
            <a:r>
              <a:rPr lang="en-US" sz="1800" dirty="0">
                <a:solidFill>
                  <a:srgbClr val="0070C0"/>
                </a:solidFill>
                <a:latin typeface="Lucida Console" panose="020B0609040504020204" pitchFamily="49" charset="0"/>
              </a:rPr>
              <a:t>grid-template-columns</a:t>
            </a:r>
            <a:r>
              <a:rPr lang="en-US" sz="2400" dirty="0"/>
              <a:t>. </a:t>
            </a:r>
            <a:r>
              <a:rPr lang="en-US" sz="2400" dirty="0" err="1"/>
              <a:t>Posso</a:t>
            </a:r>
            <a:r>
              <a:rPr lang="en-US" sz="2400" dirty="0"/>
              <a:t> </a:t>
            </a:r>
            <a:r>
              <a:rPr lang="en-US" sz="2400" dirty="0" err="1"/>
              <a:t>creare</a:t>
            </a:r>
            <a:r>
              <a:rPr lang="en-US" sz="2400" dirty="0"/>
              <a:t> </a:t>
            </a:r>
            <a:r>
              <a:rPr lang="en-US" sz="2400" dirty="0" err="1"/>
              <a:t>spazio</a:t>
            </a:r>
            <a:r>
              <a:rPr lang="en-US" sz="2400" dirty="0"/>
              <a:t> </a:t>
            </a:r>
            <a:r>
              <a:rPr lang="en-US" sz="2400" dirty="0" err="1"/>
              <a:t>tra</a:t>
            </a:r>
            <a:r>
              <a:rPr lang="en-US" sz="2400" dirty="0"/>
              <a:t> </a:t>
            </a:r>
            <a:r>
              <a:rPr lang="en-US" sz="2400" dirty="0" err="1"/>
              <a:t>righe</a:t>
            </a:r>
            <a:r>
              <a:rPr lang="en-US" sz="2400" dirty="0"/>
              <a:t> e </a:t>
            </a:r>
            <a:r>
              <a:rPr lang="en-US" sz="2400" dirty="0" err="1"/>
              <a:t>colonne</a:t>
            </a:r>
            <a:r>
              <a:rPr lang="en-US" sz="2400" dirty="0"/>
              <a:t> con la </a:t>
            </a:r>
            <a:r>
              <a:rPr lang="en-US" sz="2400" dirty="0" err="1"/>
              <a:t>proprietà</a:t>
            </a:r>
            <a:r>
              <a:rPr lang="en-US" sz="2400" dirty="0"/>
              <a:t> </a:t>
            </a:r>
            <a:r>
              <a:rPr lang="en-US" sz="2000" dirty="0">
                <a:solidFill>
                  <a:srgbClr val="0070C0"/>
                </a:solidFill>
                <a:latin typeface="Lucida Console" panose="020B0609040504020204" pitchFamily="49" charset="0"/>
              </a:rPr>
              <a:t>gap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Ogni</a:t>
            </a:r>
            <a:r>
              <a:rPr lang="en-US" sz="2400" dirty="0"/>
              <a:t> </a:t>
            </a:r>
            <a:r>
              <a:rPr lang="en-US" sz="2400" dirty="0" err="1"/>
              <a:t>elemento</a:t>
            </a:r>
            <a:r>
              <a:rPr lang="en-US" sz="2400" dirty="0"/>
              <a:t> </a:t>
            </a:r>
            <a:r>
              <a:rPr lang="en-US" sz="2400" dirty="0" err="1"/>
              <a:t>figlio</a:t>
            </a:r>
            <a:r>
              <a:rPr lang="en-US" sz="2400" dirty="0"/>
              <a:t> </a:t>
            </a:r>
            <a:r>
              <a:rPr lang="en-US" sz="2400" dirty="0" err="1"/>
              <a:t>dell'elemento</a:t>
            </a:r>
            <a:r>
              <a:rPr lang="en-US" sz="2400" dirty="0"/>
              <a:t> grid </a:t>
            </a:r>
            <a:r>
              <a:rPr lang="en-US" sz="2400" dirty="0" err="1"/>
              <a:t>identifica</a:t>
            </a:r>
            <a:r>
              <a:rPr lang="en-US" sz="2400" dirty="0"/>
              <a:t> </a:t>
            </a:r>
            <a:r>
              <a:rPr lang="en-US" sz="2400" dirty="0" err="1"/>
              <a:t>quali</a:t>
            </a:r>
            <a:r>
              <a:rPr lang="en-US" sz="2400" dirty="0"/>
              <a:t> </a:t>
            </a:r>
            <a:r>
              <a:rPr lang="en-US" sz="2400" dirty="0" err="1"/>
              <a:t>colonne</a:t>
            </a:r>
            <a:r>
              <a:rPr lang="en-US" sz="2400" dirty="0"/>
              <a:t> e </a:t>
            </a:r>
            <a:r>
              <a:rPr lang="en-US" sz="2400" dirty="0" err="1"/>
              <a:t>quali</a:t>
            </a:r>
            <a:r>
              <a:rPr lang="en-US" sz="2400" dirty="0"/>
              <a:t> </a:t>
            </a:r>
            <a:r>
              <a:rPr lang="en-US" sz="2400" dirty="0" err="1"/>
              <a:t>righe</a:t>
            </a:r>
            <a:r>
              <a:rPr lang="en-US" sz="2400" dirty="0"/>
              <a:t> </a:t>
            </a:r>
            <a:r>
              <a:rPr lang="en-US" sz="2400" dirty="0" err="1"/>
              <a:t>occupa</a:t>
            </a:r>
            <a:r>
              <a:rPr lang="en-US" sz="2400" dirty="0"/>
              <a:t> o per </a:t>
            </a:r>
            <a:r>
              <a:rPr lang="en-US" sz="2400" dirty="0" err="1"/>
              <a:t>posizione</a:t>
            </a:r>
            <a:r>
              <a:rPr lang="en-US" sz="2400" dirty="0"/>
              <a:t> (</a:t>
            </a:r>
            <a:r>
              <a:rPr lang="en-US" sz="1800" dirty="0">
                <a:solidFill>
                  <a:srgbClr val="0070C0"/>
                </a:solidFill>
                <a:latin typeface="Lucida Console" panose="020B0609040504020204" pitchFamily="49" charset="0"/>
              </a:rPr>
              <a:t>grid-row</a:t>
            </a:r>
            <a:r>
              <a:rPr lang="en-US" sz="2400" dirty="0"/>
              <a:t> e </a:t>
            </a:r>
            <a:r>
              <a:rPr lang="en-US" sz="1800" dirty="0">
                <a:solidFill>
                  <a:srgbClr val="0070C0"/>
                </a:solidFill>
                <a:latin typeface="Lucida Console" panose="020B0609040504020204" pitchFamily="49" charset="0"/>
              </a:rPr>
              <a:t>grid-column</a:t>
            </a:r>
            <a:r>
              <a:rPr lang="en-US" sz="2400" dirty="0"/>
              <a:t>) </a:t>
            </a:r>
            <a:r>
              <a:rPr lang="en-US" sz="2400" dirty="0" err="1"/>
              <a:t>oppure</a:t>
            </a:r>
            <a:r>
              <a:rPr lang="en-US" sz="2400" dirty="0"/>
              <a:t> per </a:t>
            </a:r>
            <a:r>
              <a:rPr lang="en-US" sz="2400" dirty="0" err="1"/>
              <a:t>nome</a:t>
            </a:r>
            <a:r>
              <a:rPr lang="en-US" sz="2400" dirty="0"/>
              <a:t> (</a:t>
            </a:r>
            <a:r>
              <a:rPr lang="en-US" sz="1800" dirty="0">
                <a:solidFill>
                  <a:srgbClr val="0070C0"/>
                </a:solidFill>
                <a:latin typeface="Lucida Console" panose="020B0609040504020204" pitchFamily="49" charset="0"/>
              </a:rPr>
              <a:t>grid-area</a:t>
            </a:r>
            <a:r>
              <a:rPr lang="en-US" sz="2400" dirty="0"/>
              <a:t>). </a:t>
            </a:r>
          </a:p>
          <a:p>
            <a:endParaRPr lang="en-US" sz="2400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813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3568" y="152400"/>
            <a:ext cx="8231832" cy="1447800"/>
          </a:xfrm>
        </p:spPr>
        <p:txBody>
          <a:bodyPr/>
          <a:lstStyle/>
          <a:p>
            <a:r>
              <a:rPr lang="it-IT" dirty="0"/>
              <a:t>Layout 5: </a:t>
            </a:r>
            <a:r>
              <a:rPr lang="it-IT" dirty="0" err="1"/>
              <a:t>Grid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6418" y="1556792"/>
            <a:ext cx="8117582" cy="1368152"/>
          </a:xfrm>
        </p:spPr>
        <p:txBody>
          <a:bodyPr/>
          <a:lstStyle/>
          <a:p>
            <a:pPr marL="0" indent="0">
              <a:buNone/>
            </a:pPr>
            <a:r>
              <a:rPr lang="it-IT" sz="2400" dirty="0"/>
              <a:t>In questo esempio uso le </a:t>
            </a:r>
            <a:r>
              <a:rPr lang="it-IT" sz="2400" dirty="0" err="1"/>
              <a:t>named</a:t>
            </a:r>
            <a:r>
              <a:rPr lang="it-IT" sz="2400" dirty="0"/>
              <a:t> </a:t>
            </a:r>
            <a:r>
              <a:rPr lang="it-IT" sz="2400" dirty="0" err="1"/>
              <a:t>areas</a:t>
            </a:r>
            <a:r>
              <a:rPr lang="it-IT" sz="2400" dirty="0"/>
              <a:t> (</a:t>
            </a:r>
            <a:r>
              <a:rPr lang="it-IT" sz="20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grid-template-areas</a:t>
            </a:r>
            <a:r>
              <a:rPr lang="it-IT" sz="2400" dirty="0"/>
              <a:t> e </a:t>
            </a:r>
            <a:r>
              <a:rPr lang="it-IT" sz="20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grid</a:t>
            </a:r>
            <a:r>
              <a:rPr lang="it-IT" sz="20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-area</a:t>
            </a:r>
            <a:r>
              <a:rPr lang="it-IT" sz="2400" dirty="0"/>
              <a:t>) che mi permettono maggior controllo. 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592262" cy="9080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24208"/>
            <a:ext cx="6604000" cy="4178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5415" y="1916832"/>
            <a:ext cx="3630976" cy="43123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4876" y="4282228"/>
            <a:ext cx="2330524" cy="25202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4803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52B4-4482-124A-83E7-022D1808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8C945-8E37-5848-87BE-78AFC85B0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980728"/>
            <a:ext cx="7772400" cy="5328592"/>
          </a:xfrm>
        </p:spPr>
        <p:txBody>
          <a:bodyPr/>
          <a:lstStyle/>
          <a:p>
            <a:r>
              <a:rPr lang="en-US" sz="2400" dirty="0"/>
              <a:t>Con </a:t>
            </a:r>
            <a:r>
              <a:rPr lang="en-US" sz="18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display: flex;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</a:t>
            </a:r>
            <a:r>
              <a:rPr lang="en-US" sz="2400" dirty="0" err="1"/>
              <a:t>può</a:t>
            </a:r>
            <a:r>
              <a:rPr lang="en-US" sz="2400" dirty="0"/>
              <a:t> </a:t>
            </a:r>
            <a:r>
              <a:rPr lang="en-US" sz="2400" dirty="0" err="1"/>
              <a:t>assegnare</a:t>
            </a:r>
            <a:r>
              <a:rPr lang="en-US" sz="2400" dirty="0"/>
              <a:t> ad un </a:t>
            </a:r>
            <a:r>
              <a:rPr lang="en-US" sz="2400" dirty="0" err="1"/>
              <a:t>elemento</a:t>
            </a:r>
            <a:r>
              <a:rPr lang="en-US" sz="2400" dirty="0"/>
              <a:t> </a:t>
            </a:r>
            <a:r>
              <a:rPr lang="en-US" sz="2400" dirty="0" err="1"/>
              <a:t>un'organizzazione</a:t>
            </a:r>
            <a:r>
              <a:rPr lang="en-US" sz="2400" dirty="0"/>
              <a:t> </a:t>
            </a:r>
            <a:r>
              <a:rPr lang="en-US" sz="2400" dirty="0" err="1"/>
              <a:t>visuale</a:t>
            </a:r>
            <a:r>
              <a:rPr lang="en-US" sz="2400" dirty="0"/>
              <a:t> a </a:t>
            </a:r>
            <a:r>
              <a:rPr lang="en-US" sz="2400" dirty="0" err="1"/>
              <a:t>contenuti</a:t>
            </a:r>
            <a:r>
              <a:rPr lang="en-US" sz="2400" dirty="0"/>
              <a:t> </a:t>
            </a:r>
            <a:r>
              <a:rPr lang="en-US" sz="2400" dirty="0" err="1"/>
              <a:t>flessibili</a:t>
            </a:r>
            <a:r>
              <a:rPr lang="en-US" sz="2400" dirty="0"/>
              <a:t> e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</a:t>
            </a:r>
            <a:r>
              <a:rPr lang="en-US" sz="2400" dirty="0" err="1"/>
              <a:t>distribuiscono</a:t>
            </a:r>
            <a:r>
              <a:rPr lang="en-US" sz="2400" dirty="0"/>
              <a:t> </a:t>
            </a:r>
            <a:r>
              <a:rPr lang="en-US" sz="2400" dirty="0" err="1"/>
              <a:t>armonicamente</a:t>
            </a:r>
            <a:r>
              <a:rPr lang="en-US" sz="2400" dirty="0"/>
              <a:t> </a:t>
            </a:r>
            <a:r>
              <a:rPr lang="en-US" sz="2400" dirty="0" err="1"/>
              <a:t>nello</a:t>
            </a:r>
            <a:r>
              <a:rPr lang="en-US" sz="2400" dirty="0"/>
              <a:t> </a:t>
            </a:r>
            <a:r>
              <a:rPr lang="en-US" sz="2400" dirty="0" err="1"/>
              <a:t>spazio</a:t>
            </a:r>
            <a:r>
              <a:rPr lang="en-US" sz="2400" dirty="0"/>
              <a:t> </a:t>
            </a:r>
            <a:r>
              <a:rPr lang="en-US" sz="2400" dirty="0" err="1"/>
              <a:t>disponibile</a:t>
            </a:r>
            <a:r>
              <a:rPr lang="en-US" sz="2400" dirty="0"/>
              <a:t>. </a:t>
            </a:r>
          </a:p>
          <a:p>
            <a:r>
              <a:rPr lang="en-US" sz="2400" dirty="0" err="1"/>
              <a:t>L'elemento</a:t>
            </a:r>
            <a:r>
              <a:rPr lang="en-US" sz="2400" dirty="0"/>
              <a:t> con display flex </a:t>
            </a:r>
            <a:r>
              <a:rPr lang="en-US" sz="2400" dirty="0" err="1"/>
              <a:t>impone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figli</a:t>
            </a:r>
            <a:r>
              <a:rPr lang="en-US" sz="2400" dirty="0"/>
              <a:t> </a:t>
            </a:r>
            <a:r>
              <a:rPr lang="en-US" sz="2400" dirty="0" err="1"/>
              <a:t>siano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 err="1"/>
              <a:t>organizzati</a:t>
            </a:r>
            <a:r>
              <a:rPr lang="en-US" sz="2000" dirty="0"/>
              <a:t> o per </a:t>
            </a:r>
            <a:r>
              <a:rPr lang="en-US" sz="2000" dirty="0" err="1"/>
              <a:t>righe</a:t>
            </a:r>
            <a:r>
              <a:rPr lang="en-US" sz="2000" dirty="0"/>
              <a:t> o per </a:t>
            </a:r>
            <a:r>
              <a:rPr lang="en-US" sz="2000" dirty="0" err="1"/>
              <a:t>colonne</a:t>
            </a:r>
            <a:r>
              <a:rPr lang="en-US" sz="2000" dirty="0"/>
              <a:t> (</a:t>
            </a:r>
            <a:r>
              <a:rPr lang="en-US" sz="1600" dirty="0">
                <a:solidFill>
                  <a:srgbClr val="0070C0"/>
                </a:solidFill>
                <a:latin typeface="Lucida Console" panose="020B0609040504020204" pitchFamily="49" charset="0"/>
              </a:rPr>
              <a:t>flex-direction</a:t>
            </a:r>
            <a:r>
              <a:rPr lang="en-US" sz="2000" dirty="0"/>
              <a:t>), </a:t>
            </a:r>
          </a:p>
          <a:p>
            <a:pPr lvl="1"/>
            <a:r>
              <a:rPr lang="en-US" sz="2000" dirty="0" err="1"/>
              <a:t>disposti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più</a:t>
            </a:r>
            <a:r>
              <a:rPr lang="en-US" sz="2000" dirty="0"/>
              <a:t> </a:t>
            </a:r>
            <a:r>
              <a:rPr lang="en-US" sz="2000" dirty="0" err="1"/>
              <a:t>righe</a:t>
            </a:r>
            <a:r>
              <a:rPr lang="en-US" sz="2000" dirty="0"/>
              <a:t> o </a:t>
            </a:r>
            <a:r>
              <a:rPr lang="en-US" sz="2000" dirty="0" err="1"/>
              <a:t>colonne</a:t>
            </a:r>
            <a:r>
              <a:rPr lang="en-US" sz="2000" dirty="0"/>
              <a:t> separate </a:t>
            </a:r>
            <a:r>
              <a:rPr lang="en-US" sz="2000" dirty="0" err="1"/>
              <a:t>oppure</a:t>
            </a:r>
            <a:r>
              <a:rPr lang="en-US" sz="2000" dirty="0"/>
              <a:t> </a:t>
            </a:r>
            <a:r>
              <a:rPr lang="en-US" sz="2000" dirty="0" err="1"/>
              <a:t>forzate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una sola (</a:t>
            </a:r>
            <a:r>
              <a:rPr lang="en-US" sz="1600" dirty="0">
                <a:solidFill>
                  <a:srgbClr val="0070C0"/>
                </a:solidFill>
                <a:latin typeface="Lucida Console" panose="020B0609040504020204" pitchFamily="49" charset="0"/>
              </a:rPr>
              <a:t>flex-wrap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 err="1"/>
              <a:t>disposti</a:t>
            </a:r>
            <a:r>
              <a:rPr lang="en-US" sz="2000" dirty="0"/>
              <a:t> </a:t>
            </a:r>
            <a:r>
              <a:rPr lang="en-US" sz="2000" dirty="0" err="1"/>
              <a:t>fianco</a:t>
            </a:r>
            <a:r>
              <a:rPr lang="en-US" sz="2000" dirty="0"/>
              <a:t> a </a:t>
            </a:r>
            <a:r>
              <a:rPr lang="en-US" sz="2000" dirty="0" err="1"/>
              <a:t>fianco</a:t>
            </a:r>
            <a:r>
              <a:rPr lang="en-US" sz="2000" dirty="0"/>
              <a:t> </a:t>
            </a:r>
            <a:r>
              <a:rPr lang="en-US" sz="2000" dirty="0" err="1"/>
              <a:t>oppure</a:t>
            </a:r>
            <a:r>
              <a:rPr lang="en-US" sz="2000" dirty="0"/>
              <a:t> </a:t>
            </a:r>
            <a:r>
              <a:rPr lang="en-US" sz="2000" dirty="0" err="1"/>
              <a:t>distribuiti</a:t>
            </a:r>
            <a:r>
              <a:rPr lang="en-US" sz="2000" dirty="0"/>
              <a:t> per </a:t>
            </a:r>
            <a:r>
              <a:rPr lang="en-US" sz="2000" dirty="0" err="1"/>
              <a:t>occupare</a:t>
            </a:r>
            <a:r>
              <a:rPr lang="en-US" sz="2000" dirty="0"/>
              <a:t> </a:t>
            </a:r>
            <a:r>
              <a:rPr lang="en-US" sz="2000" dirty="0" err="1"/>
              <a:t>tutto</a:t>
            </a:r>
            <a:r>
              <a:rPr lang="en-US" sz="2000" dirty="0"/>
              <a:t> lo </a:t>
            </a:r>
            <a:r>
              <a:rPr lang="en-US" sz="2000" dirty="0" err="1"/>
              <a:t>spazio</a:t>
            </a:r>
            <a:r>
              <a:rPr lang="en-US" sz="2000" dirty="0"/>
              <a:t> in </a:t>
            </a:r>
            <a:r>
              <a:rPr lang="en-US" sz="2000" dirty="0" err="1"/>
              <a:t>maniera</a:t>
            </a:r>
            <a:r>
              <a:rPr lang="en-US" sz="2000" dirty="0"/>
              <a:t> </a:t>
            </a:r>
            <a:r>
              <a:rPr lang="en-US" sz="2000" dirty="0" err="1"/>
              <a:t>omogenea</a:t>
            </a:r>
            <a:r>
              <a:rPr lang="en-US" sz="2000" dirty="0"/>
              <a:t> (</a:t>
            </a:r>
            <a:r>
              <a:rPr lang="en-US" sz="1600" dirty="0">
                <a:solidFill>
                  <a:srgbClr val="0070C0"/>
                </a:solidFill>
                <a:latin typeface="Lucida Console" panose="020B0609040504020204" pitchFamily="49" charset="0"/>
              </a:rPr>
              <a:t>justify-content</a:t>
            </a:r>
            <a:r>
              <a:rPr lang="en-US" sz="2000" dirty="0"/>
              <a:t>). </a:t>
            </a:r>
            <a:endParaRPr lang="en-US" sz="2400" dirty="0"/>
          </a:p>
          <a:p>
            <a:r>
              <a:rPr lang="en-US" sz="2400" dirty="0" err="1"/>
              <a:t>Ogni</a:t>
            </a:r>
            <a:r>
              <a:rPr lang="en-US" sz="2400" dirty="0"/>
              <a:t> </a:t>
            </a:r>
            <a:r>
              <a:rPr lang="en-US" sz="2400" dirty="0" err="1"/>
              <a:t>figlio</a:t>
            </a:r>
            <a:r>
              <a:rPr lang="en-US" sz="2400" dirty="0"/>
              <a:t> </a:t>
            </a:r>
            <a:r>
              <a:rPr lang="en-US" sz="2400" dirty="0" err="1"/>
              <a:t>dell'elemento</a:t>
            </a:r>
            <a:r>
              <a:rPr lang="en-US" sz="2400" dirty="0"/>
              <a:t> flex </a:t>
            </a:r>
            <a:r>
              <a:rPr lang="en-US" sz="2400" dirty="0" err="1"/>
              <a:t>può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 err="1"/>
              <a:t>espandersi</a:t>
            </a:r>
            <a:r>
              <a:rPr lang="en-US" sz="2000" dirty="0"/>
              <a:t> o </a:t>
            </a:r>
            <a:r>
              <a:rPr lang="en-US" sz="2000" dirty="0" err="1"/>
              <a:t>restringersi</a:t>
            </a:r>
            <a:r>
              <a:rPr lang="en-US" sz="2000" dirty="0"/>
              <a:t> </a:t>
            </a:r>
            <a:r>
              <a:rPr lang="en-US" sz="2000" dirty="0" err="1"/>
              <a:t>quanto</a:t>
            </a:r>
            <a:r>
              <a:rPr lang="en-US" sz="2000" dirty="0"/>
              <a:t> serve per </a:t>
            </a:r>
            <a:r>
              <a:rPr lang="en-US" sz="2000" dirty="0" err="1"/>
              <a:t>occupare</a:t>
            </a:r>
            <a:r>
              <a:rPr lang="en-US" sz="2000" dirty="0"/>
              <a:t> in </a:t>
            </a:r>
            <a:r>
              <a:rPr lang="en-US" sz="2000" dirty="0" err="1"/>
              <a:t>maniera</a:t>
            </a:r>
            <a:r>
              <a:rPr lang="en-US" sz="2000" dirty="0"/>
              <a:t> </a:t>
            </a:r>
            <a:r>
              <a:rPr lang="en-US" sz="2000" dirty="0" err="1"/>
              <a:t>controllata</a:t>
            </a:r>
            <a:r>
              <a:rPr lang="en-US" sz="2000" dirty="0"/>
              <a:t> lo </a:t>
            </a:r>
            <a:r>
              <a:rPr lang="en-US" sz="2000" dirty="0" err="1"/>
              <a:t>spazio</a:t>
            </a:r>
            <a:r>
              <a:rPr lang="en-US" sz="2000" dirty="0"/>
              <a:t> </a:t>
            </a:r>
            <a:r>
              <a:rPr lang="en-US" sz="2000" dirty="0" err="1"/>
              <a:t>disponibile</a:t>
            </a:r>
            <a:r>
              <a:rPr lang="en-US" sz="2000" dirty="0"/>
              <a:t> (</a:t>
            </a:r>
            <a:r>
              <a:rPr lang="en-US" sz="1600" dirty="0">
                <a:solidFill>
                  <a:srgbClr val="0070C0"/>
                </a:solidFill>
                <a:latin typeface="Lucida Console" panose="020B0609040504020204" pitchFamily="49" charset="0"/>
              </a:rPr>
              <a:t>flex-shrink, flex-grow</a:t>
            </a:r>
            <a:r>
              <a:rPr lang="en-US" sz="2000" dirty="0"/>
              <a:t>) </a:t>
            </a:r>
          </a:p>
          <a:p>
            <a:pPr lvl="1"/>
            <a:r>
              <a:rPr lang="en-US" sz="2000" dirty="0" err="1"/>
              <a:t>cambiare</a:t>
            </a:r>
            <a:r>
              <a:rPr lang="en-US" sz="2000" dirty="0"/>
              <a:t> di </a:t>
            </a:r>
            <a:r>
              <a:rPr lang="en-US" sz="2000" dirty="0" err="1"/>
              <a:t>posizione</a:t>
            </a:r>
            <a:r>
              <a:rPr lang="en-US" sz="2000" dirty="0"/>
              <a:t> rispetto al </a:t>
            </a:r>
            <a:r>
              <a:rPr lang="en-US" sz="2000" dirty="0" err="1"/>
              <a:t>documento</a:t>
            </a:r>
            <a:r>
              <a:rPr lang="en-US" sz="2000" dirty="0"/>
              <a:t> (</a:t>
            </a:r>
            <a:r>
              <a:rPr lang="en-US" sz="1600" dirty="0">
                <a:solidFill>
                  <a:srgbClr val="0070C0"/>
                </a:solidFill>
                <a:latin typeface="Lucida Console" panose="020B0609040504020204" pitchFamily="49" charset="0"/>
              </a:rPr>
              <a:t>order</a:t>
            </a:r>
            <a:r>
              <a:rPr lang="en-US" sz="2000" dirty="0"/>
              <a:t>) </a:t>
            </a:r>
          </a:p>
          <a:p>
            <a:endParaRPr lang="en-US" sz="2400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893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3568" y="152400"/>
            <a:ext cx="8231832" cy="1447800"/>
          </a:xfrm>
        </p:spPr>
        <p:txBody>
          <a:bodyPr/>
          <a:lstStyle/>
          <a:p>
            <a:r>
              <a:rPr lang="it-IT" dirty="0"/>
              <a:t>Layout 6: </a:t>
            </a:r>
            <a:r>
              <a:rPr lang="it-IT" dirty="0" err="1"/>
              <a:t>Flexbox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6418" y="1268760"/>
            <a:ext cx="8117582" cy="1368152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/>
              <a:t>In questo esempio organizzo il contenitore "</a:t>
            </a:r>
            <a:r>
              <a:rPr lang="it-IT" sz="2000" dirty="0">
                <a:solidFill>
                  <a:schemeClr val="accent1"/>
                </a:solidFill>
              </a:rPr>
              <a:t>container</a:t>
            </a:r>
            <a:r>
              <a:rPr lang="it-IT" sz="2000" dirty="0"/>
              <a:t>" per forzare tutto su una riga sola (</a:t>
            </a:r>
            <a:r>
              <a:rPr lang="it-IT" sz="2000" dirty="0" err="1">
                <a:solidFill>
                  <a:schemeClr val="accent1"/>
                </a:solidFill>
              </a:rPr>
              <a:t>wrap</a:t>
            </a:r>
            <a:r>
              <a:rPr lang="it-IT" sz="2000" dirty="0">
                <a:solidFill>
                  <a:schemeClr val="accent1"/>
                </a:solidFill>
              </a:rPr>
              <a:t>: </a:t>
            </a:r>
            <a:r>
              <a:rPr lang="it-IT" sz="2000" dirty="0" err="1">
                <a:solidFill>
                  <a:schemeClr val="accent1"/>
                </a:solidFill>
              </a:rPr>
              <a:t>nowrap</a:t>
            </a:r>
            <a:r>
              <a:rPr lang="it-IT" sz="2000" dirty="0"/>
              <a:t>), e chiedo alle scatole interne di disporsi su una riga (</a:t>
            </a:r>
            <a:r>
              <a:rPr lang="it-IT" sz="2000" dirty="0" err="1">
                <a:solidFill>
                  <a:schemeClr val="accent1"/>
                </a:solidFill>
              </a:rPr>
              <a:t>direction</a:t>
            </a:r>
            <a:r>
              <a:rPr lang="it-IT" sz="2000" dirty="0">
                <a:solidFill>
                  <a:schemeClr val="accent1"/>
                </a:solidFill>
              </a:rPr>
              <a:t>: </a:t>
            </a:r>
            <a:r>
              <a:rPr lang="it-IT" sz="2000" dirty="0" err="1">
                <a:solidFill>
                  <a:schemeClr val="accent1"/>
                </a:solidFill>
              </a:rPr>
              <a:t>row</a:t>
            </a:r>
            <a:r>
              <a:rPr lang="it-IT" sz="2000" dirty="0"/>
              <a:t>) e di occupare tutto lo spazio disponibile inserendo spazio vuoto in mezzo tra l'una e le altre (</a:t>
            </a:r>
            <a:r>
              <a:rPr lang="it-IT" sz="2000" dirty="0" err="1">
                <a:solidFill>
                  <a:schemeClr val="accent1"/>
                </a:solidFill>
              </a:rPr>
              <a:t>content</a:t>
            </a:r>
            <a:r>
              <a:rPr lang="it-IT" sz="2000" dirty="0">
                <a:solidFill>
                  <a:schemeClr val="accent1"/>
                </a:solidFill>
              </a:rPr>
              <a:t>: </a:t>
            </a:r>
            <a:r>
              <a:rPr lang="it-IT" sz="2000" dirty="0" err="1">
                <a:solidFill>
                  <a:schemeClr val="accent1"/>
                </a:solidFill>
              </a:rPr>
              <a:t>space-between</a:t>
            </a:r>
            <a:r>
              <a:rPr lang="it-IT" sz="2000" dirty="0"/>
              <a:t>) 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8" y="188913"/>
            <a:ext cx="1592262" cy="9080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2865579"/>
            <a:ext cx="5112568" cy="401980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7378" y="2904852"/>
            <a:ext cx="37211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5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E2B4E9-1097-A648-8376-1AD697E8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8560" y="74600"/>
            <a:ext cx="7772400" cy="1447800"/>
          </a:xfrm>
        </p:spPr>
        <p:txBody>
          <a:bodyPr/>
          <a:lstStyle/>
          <a:p>
            <a:r>
              <a:rPr lang="it-IT"/>
              <a:t>Evoluzione del page layout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518F16C-4684-9945-8F44-15430CE851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4487" y="463484"/>
            <a:ext cx="1456731" cy="2030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C6E3FD3-953E-8A41-99D8-64C22E54C4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63" y="2616200"/>
            <a:ext cx="3196294" cy="2030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F03D9-36A7-E145-B073-BD32598031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356" y="2616200"/>
            <a:ext cx="1281690" cy="20304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EA40CCF-7720-FD47-BA5C-920ACCA20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645" y="2628010"/>
            <a:ext cx="2849684" cy="20304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E82888E-AB6A-3F46-8990-4D940A2A704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30" y="4753000"/>
            <a:ext cx="2020248" cy="20304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C0E7CF5-C22C-8644-8517-67A74F40D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5200" y="4779836"/>
            <a:ext cx="3233600" cy="20304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C6482C6-0998-7243-BE0E-14EBC4B1B773}"/>
              </a:ext>
            </a:extLst>
          </p:cNvPr>
          <p:cNvSpPr/>
          <p:nvPr/>
        </p:nvSpPr>
        <p:spPr>
          <a:xfrm>
            <a:off x="6191672" y="5805264"/>
            <a:ext cx="2952328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B7C7B96-C076-9A4D-9137-0B73E0D3B69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3756" y="4765218"/>
            <a:ext cx="1598400" cy="202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08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F772D1-ABED-6349-ADB1-94B674E5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Altri aspetti di CSS</a:t>
            </a:r>
          </a:p>
        </p:txBody>
      </p:sp>
    </p:spTree>
    <p:extLst>
      <p:ext uri="{BB962C8B-B14F-4D97-AF65-F5344CB8AC3E}">
        <p14:creationId xmlns:p14="http://schemas.microsoft.com/office/powerpoint/2010/main" val="3722260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x-none" dirty="0"/>
              <a:t>Altri aspetti di CSS</a:t>
            </a: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x-none" dirty="0"/>
              <a:t>Cascata, ereditarietà e </a:t>
            </a:r>
            <a:r>
              <a:rPr lang="it-IT" altLang="x-none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it-IT" altLang="x-none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important</a:t>
            </a:r>
            <a:endParaRPr lang="it-IT" altLang="x-none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altLang="x-none" dirty="0"/>
              <a:t>Trasformazioni</a:t>
            </a:r>
          </a:p>
          <a:p>
            <a:r>
              <a:rPr lang="it-IT" altLang="x-none" dirty="0"/>
              <a:t>@</a:t>
            </a:r>
            <a:r>
              <a:rPr lang="it-IT" altLang="x-none" dirty="0" err="1"/>
              <a:t>rules</a:t>
            </a:r>
            <a:r>
              <a:rPr lang="it-IT" altLang="x-none" dirty="0"/>
              <a:t> e media </a:t>
            </a:r>
            <a:r>
              <a:rPr lang="it-IT" altLang="x-none" dirty="0" err="1"/>
              <a:t>queries</a:t>
            </a:r>
            <a:endParaRPr lang="it-IT" altLang="x-none" dirty="0"/>
          </a:p>
          <a:p>
            <a:r>
              <a:rPr lang="it-IT" altLang="x-none" dirty="0"/>
              <a:t>Animazioni</a:t>
            </a:r>
          </a:p>
          <a:p>
            <a:endParaRPr lang="it-IT" altLang="x-none" dirty="0"/>
          </a:p>
          <a:p>
            <a:endParaRPr lang="it-IT" altLang="x-none" dirty="0"/>
          </a:p>
        </p:txBody>
      </p:sp>
    </p:spTree>
    <p:extLst>
      <p:ext uri="{BB962C8B-B14F-4D97-AF65-F5344CB8AC3E}">
        <p14:creationId xmlns:p14="http://schemas.microsoft.com/office/powerpoint/2010/main" val="539442631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x-none"/>
              <a:t>Ereditarietà</a:t>
            </a: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1550" y="1557338"/>
            <a:ext cx="7943850" cy="4538662"/>
          </a:xfrm>
        </p:spPr>
        <p:txBody>
          <a:bodyPr/>
          <a:lstStyle/>
          <a:p>
            <a:pPr marL="0" indent="0">
              <a:buNone/>
            </a:pPr>
            <a:r>
              <a:rPr lang="it-IT" altLang="x-none" sz="2400" dirty="0"/>
              <a:t>Se non viene specificata una proprietà, CSS assume un valore di default</a:t>
            </a:r>
          </a:p>
          <a:p>
            <a:pPr marL="0" indent="0">
              <a:buNone/>
            </a:pPr>
            <a:r>
              <a:rPr lang="it-IT" altLang="x-none" sz="2400" dirty="0"/>
              <a:t>A parte pochi casi, questo è sempre </a:t>
            </a:r>
            <a:r>
              <a:rPr lang="it-IT" altLang="x-none" sz="2400" i="1" dirty="0" err="1"/>
              <a:t>inherit</a:t>
            </a:r>
            <a:r>
              <a:rPr lang="it-IT" altLang="x-none" sz="2400" dirty="0"/>
              <a:t>. Questo significa che la proprietà assume lo stesso valore che ha nella scatola contenitore dell'elemento in questione</a:t>
            </a:r>
          </a:p>
          <a:p>
            <a:pPr marL="360362" lvl="1" indent="0">
              <a:buNone/>
            </a:pPr>
            <a:r>
              <a:rPr lang="it-IT" altLang="x-none" sz="2000" dirty="0"/>
              <a:t>Qui il contenuto dell'elemento </a:t>
            </a:r>
            <a:r>
              <a:rPr lang="it-IT" altLang="x-none" sz="2000" i="1" dirty="0" err="1"/>
              <a:t>em</a:t>
            </a:r>
            <a:r>
              <a:rPr lang="it-IT" altLang="x-none" sz="2000" dirty="0"/>
              <a:t> avrà il colore rosso:</a:t>
            </a:r>
            <a:br>
              <a:rPr lang="it-IT" altLang="x-none" sz="2000" dirty="0"/>
            </a:br>
            <a:r>
              <a:rPr lang="it-IT" altLang="x-none" sz="2000" b="1" dirty="0">
                <a:solidFill>
                  <a:schemeClr val="tx2"/>
                </a:solidFill>
                <a:latin typeface="Courier" charset="0"/>
                <a:sym typeface="Courier" charset="0"/>
              </a:rPr>
              <a:t>&lt;</a:t>
            </a:r>
            <a:r>
              <a:rPr lang="it-IT" altLang="x-none" sz="2000" b="1" dirty="0" err="1">
                <a:solidFill>
                  <a:schemeClr val="tx2"/>
                </a:solidFill>
                <a:latin typeface="Courier" charset="0"/>
                <a:sym typeface="Courier" charset="0"/>
              </a:rPr>
              <a:t>p</a:t>
            </a:r>
            <a:r>
              <a:rPr lang="it-IT" altLang="x-none" sz="2000" b="1" dirty="0">
                <a:solidFill>
                  <a:schemeClr val="tx2"/>
                </a:solidFill>
                <a:latin typeface="Courier" charset="0"/>
                <a:sym typeface="Courier" charset="0"/>
              </a:rPr>
              <a:t> style=</a:t>
            </a:r>
            <a:r>
              <a:rPr lang="mr-IN" altLang="x-none" sz="2000" b="1" dirty="0">
                <a:solidFill>
                  <a:schemeClr val="tx2"/>
                </a:solidFill>
                <a:latin typeface="Courier" charset="0"/>
                <a:sym typeface="Courier" charset="0"/>
              </a:rPr>
              <a:t>"</a:t>
            </a:r>
            <a:r>
              <a:rPr lang="it-IT" altLang="x-none" sz="2000" b="1" dirty="0" err="1">
                <a:solidFill>
                  <a:schemeClr val="tx2"/>
                </a:solidFill>
                <a:latin typeface="Courier" charset="0"/>
                <a:sym typeface="Courier" charset="0"/>
              </a:rPr>
              <a:t>color:red</a:t>
            </a:r>
            <a:r>
              <a:rPr lang="it-IT" altLang="x-none" sz="2000" b="1" dirty="0">
                <a:solidFill>
                  <a:schemeClr val="tx2"/>
                </a:solidFill>
                <a:latin typeface="Courier" charset="0"/>
                <a:sym typeface="Courier" charset="0"/>
              </a:rPr>
              <a:t>;</a:t>
            </a:r>
            <a:r>
              <a:rPr lang="mr-IN" altLang="x-none" sz="2000" b="1" dirty="0">
                <a:solidFill>
                  <a:schemeClr val="tx2"/>
                </a:solidFill>
                <a:latin typeface="Courier" charset="0"/>
                <a:sym typeface="Courier" charset="0"/>
              </a:rPr>
              <a:t>"</a:t>
            </a:r>
            <a:r>
              <a:rPr lang="it-IT" altLang="x-none" sz="2000" b="1" dirty="0">
                <a:solidFill>
                  <a:schemeClr val="tx2"/>
                </a:solidFill>
                <a:latin typeface="Courier" charset="0"/>
                <a:sym typeface="Courier" charset="0"/>
              </a:rPr>
              <a:t>&gt;</a:t>
            </a:r>
            <a:br>
              <a:rPr lang="it-IT" altLang="x-none" sz="2000" b="1" dirty="0">
                <a:solidFill>
                  <a:schemeClr val="tx2"/>
                </a:solidFill>
                <a:latin typeface="Courier" charset="0"/>
                <a:sym typeface="Courier" charset="0"/>
              </a:rPr>
            </a:br>
            <a:r>
              <a:rPr lang="it-IT" altLang="x-none" sz="2000" b="1" dirty="0">
                <a:solidFill>
                  <a:schemeClr val="tx2"/>
                </a:solidFill>
                <a:latin typeface="Courier" charset="0"/>
                <a:sym typeface="Courier" charset="0"/>
              </a:rPr>
              <a:t>   Qui è &lt;</a:t>
            </a:r>
            <a:r>
              <a:rPr lang="it-IT" altLang="x-none" sz="2000" b="1" dirty="0" err="1">
                <a:solidFill>
                  <a:schemeClr val="tx2"/>
                </a:solidFill>
                <a:latin typeface="Courier" charset="0"/>
                <a:sym typeface="Courier" charset="0"/>
              </a:rPr>
              <a:t>em</a:t>
            </a:r>
            <a:r>
              <a:rPr lang="it-IT" altLang="x-none" sz="2000" b="1" dirty="0">
                <a:solidFill>
                  <a:schemeClr val="tx2"/>
                </a:solidFill>
                <a:latin typeface="Courier" charset="0"/>
                <a:sym typeface="Courier" charset="0"/>
              </a:rPr>
              <a:t>&gt;in corsivo&lt;/</a:t>
            </a:r>
            <a:r>
              <a:rPr lang="it-IT" altLang="x-none" sz="2000" b="1" dirty="0" err="1">
                <a:solidFill>
                  <a:schemeClr val="tx2"/>
                </a:solidFill>
                <a:latin typeface="Courier" charset="0"/>
                <a:sym typeface="Courier" charset="0"/>
              </a:rPr>
              <a:t>em</a:t>
            </a:r>
            <a:r>
              <a:rPr lang="it-IT" altLang="x-none" sz="2000" b="1" dirty="0">
                <a:solidFill>
                  <a:schemeClr val="tx2"/>
                </a:solidFill>
                <a:latin typeface="Courier" charset="0"/>
                <a:sym typeface="Courier" charset="0"/>
              </a:rPr>
              <a:t>&gt; e qui no.</a:t>
            </a:r>
            <a:br>
              <a:rPr lang="it-IT" altLang="x-none" sz="2000" b="1" dirty="0">
                <a:solidFill>
                  <a:schemeClr val="tx2"/>
                </a:solidFill>
                <a:latin typeface="Courier" charset="0"/>
                <a:sym typeface="Courier" charset="0"/>
              </a:rPr>
            </a:br>
            <a:r>
              <a:rPr lang="it-IT" altLang="x-none" sz="2000" b="1" dirty="0">
                <a:solidFill>
                  <a:schemeClr val="tx2"/>
                </a:solidFill>
                <a:latin typeface="Courier" charset="0"/>
                <a:sym typeface="Courier" charset="0"/>
              </a:rPr>
              <a:t>&lt;/</a:t>
            </a:r>
            <a:r>
              <a:rPr lang="it-IT" altLang="x-none" sz="2000" b="1" dirty="0" err="1">
                <a:solidFill>
                  <a:schemeClr val="tx2"/>
                </a:solidFill>
                <a:latin typeface="Courier" charset="0"/>
                <a:sym typeface="Courier" charset="0"/>
              </a:rPr>
              <a:t>p</a:t>
            </a:r>
            <a:r>
              <a:rPr lang="it-IT" altLang="x-none" sz="2000" b="1" dirty="0">
                <a:solidFill>
                  <a:schemeClr val="tx2"/>
                </a:solidFill>
                <a:latin typeface="Courier" charset="0"/>
                <a:sym typeface="Courier" charset="0"/>
              </a:rPr>
              <a:t>&gt;</a:t>
            </a:r>
            <a:endParaRPr lang="it-IT" altLang="x-none" sz="2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it-IT" altLang="x-none" sz="2400" dirty="0"/>
              <a:t>Tra i valori non ereditati</a:t>
            </a:r>
          </a:p>
          <a:p>
            <a:pPr marL="360362" lvl="1" indent="0">
              <a:buNone/>
            </a:pPr>
            <a:r>
              <a:rPr lang="it-IT" altLang="x-none" sz="2000" b="1" dirty="0"/>
              <a:t>display</a:t>
            </a:r>
            <a:r>
              <a:rPr lang="it-IT" altLang="x-none" sz="2000" dirty="0"/>
              <a:t> (per HTML è sempre il valore naturale dell'elemento, </a:t>
            </a:r>
            <a:r>
              <a:rPr lang="it-IT" altLang="x-none" sz="2000" i="1" dirty="0" err="1"/>
              <a:t>block</a:t>
            </a:r>
            <a:r>
              <a:rPr lang="it-IT" altLang="x-none" sz="2000" dirty="0"/>
              <a:t> per </a:t>
            </a:r>
            <a:r>
              <a:rPr lang="it-IT" altLang="x-none" sz="2000" i="1" dirty="0" err="1"/>
              <a:t>p</a:t>
            </a:r>
            <a:r>
              <a:rPr lang="it-IT" altLang="x-none" sz="2000" dirty="0"/>
              <a:t> o </a:t>
            </a:r>
            <a:r>
              <a:rPr lang="it-IT" altLang="x-none" sz="2000" i="1" dirty="0"/>
              <a:t>h1</a:t>
            </a:r>
            <a:r>
              <a:rPr lang="it-IT" altLang="x-none" sz="2000" dirty="0"/>
              <a:t>, </a:t>
            </a:r>
            <a:r>
              <a:rPr lang="it-IT" altLang="x-none" sz="2000" i="1" dirty="0" err="1"/>
              <a:t>inline</a:t>
            </a:r>
            <a:r>
              <a:rPr lang="it-IT" altLang="x-none" sz="2000" dirty="0"/>
              <a:t> per </a:t>
            </a:r>
            <a:r>
              <a:rPr lang="it-IT" altLang="x-none" sz="2000" i="1" dirty="0"/>
              <a:t>b</a:t>
            </a:r>
            <a:r>
              <a:rPr lang="it-IT" altLang="x-none" sz="2000" dirty="0"/>
              <a:t>, </a:t>
            </a:r>
            <a:r>
              <a:rPr lang="it-IT" altLang="x-none" sz="2000" i="1" dirty="0"/>
              <a:t>i</a:t>
            </a:r>
            <a:r>
              <a:rPr lang="it-IT" altLang="x-none" sz="2000" dirty="0"/>
              <a:t> o </a:t>
            </a:r>
            <a:r>
              <a:rPr lang="it-IT" altLang="x-none" sz="2000" i="1" dirty="0"/>
              <a:t>a</a:t>
            </a:r>
            <a:r>
              <a:rPr lang="it-IT" altLang="x-none" sz="2000" dirty="0"/>
              <a:t>, mentre per XML dipende)</a:t>
            </a:r>
          </a:p>
          <a:p>
            <a:pPr marL="360362" lvl="1" indent="0">
              <a:buNone/>
            </a:pPr>
            <a:r>
              <a:rPr lang="it-IT" altLang="x-none" sz="2000" b="1" dirty="0"/>
              <a:t>background</a:t>
            </a:r>
            <a:r>
              <a:rPr lang="it-IT" altLang="x-none" sz="2000" dirty="0"/>
              <a:t> (sempre </a:t>
            </a:r>
            <a:r>
              <a:rPr lang="it-IT" altLang="x-none" sz="2000" i="1" dirty="0" err="1"/>
              <a:t>transparent</a:t>
            </a:r>
            <a:r>
              <a:rPr lang="it-IT" altLang="x-none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4031399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0"/>
          <a:lstStyle/>
          <a:p>
            <a:pPr>
              <a:defRPr/>
            </a:pPr>
            <a:r>
              <a:rPr lang="en-US" sz="3600" dirty="0" err="1">
                <a:cs typeface="+mj-cs"/>
              </a:rPr>
              <a:t>Eccezione</a:t>
            </a:r>
            <a:r>
              <a:rPr lang="en-US" sz="3600" dirty="0">
                <a:cs typeface="+mj-cs"/>
              </a:rPr>
              <a:t> </a:t>
            </a:r>
            <a:r>
              <a:rPr lang="en-US" sz="3600" dirty="0" err="1">
                <a:cs typeface="+mj-cs"/>
              </a:rPr>
              <a:t>alla</a:t>
            </a:r>
            <a:r>
              <a:rPr lang="en-US" sz="3600" dirty="0">
                <a:cs typeface="+mj-cs"/>
              </a:rPr>
              <a:t> </a:t>
            </a:r>
            <a:r>
              <a:rPr lang="en-US" sz="3600" dirty="0" err="1">
                <a:cs typeface="+mj-cs"/>
              </a:rPr>
              <a:t>cascata</a:t>
            </a:r>
            <a:r>
              <a:rPr lang="en-US" sz="3600" dirty="0">
                <a:cs typeface="+mj-cs"/>
              </a:rPr>
              <a:t>: </a:t>
            </a:r>
            <a:r>
              <a:rPr lang="en-US" sz="24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!important</a:t>
            </a:r>
            <a:r>
              <a:rPr lang="en-US" sz="3600" dirty="0"/>
              <a:t> (1/2)</a:t>
            </a:r>
            <a:endParaRPr lang="en-US" sz="36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1412875"/>
            <a:ext cx="8088313" cy="4467225"/>
          </a:xfrm>
        </p:spPr>
        <p:txBody>
          <a:bodyPr lIns="0"/>
          <a:lstStyle/>
          <a:p>
            <a:pPr marL="0" indent="0">
              <a:buNone/>
            </a:pPr>
            <a:r>
              <a:rPr lang="en-US" sz="2400" dirty="0"/>
              <a:t>La keyword </a:t>
            </a:r>
            <a:r>
              <a:rPr lang="en-US" sz="20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!important</a:t>
            </a:r>
            <a:r>
              <a:rPr lang="en-US" sz="2400" dirty="0"/>
              <a:t> </a:t>
            </a:r>
            <a:r>
              <a:rPr lang="en-US" sz="2400" dirty="0" err="1"/>
              <a:t>può</a:t>
            </a:r>
            <a:r>
              <a:rPr lang="en-US" sz="2400" dirty="0"/>
              <a:t> </a:t>
            </a:r>
            <a:r>
              <a:rPr lang="en-US" sz="2400" dirty="0" err="1"/>
              <a:t>essere</a:t>
            </a:r>
            <a:r>
              <a:rPr lang="en-US" sz="2400" dirty="0"/>
              <a:t> </a:t>
            </a:r>
            <a:r>
              <a:rPr lang="en-US" sz="2400" dirty="0" err="1"/>
              <a:t>aggiunta</a:t>
            </a:r>
            <a:r>
              <a:rPr lang="en-US" sz="2400" dirty="0"/>
              <a:t> in </a:t>
            </a:r>
            <a:r>
              <a:rPr lang="en-US" sz="2400" dirty="0" err="1"/>
              <a:t>fondo</a:t>
            </a:r>
            <a:r>
              <a:rPr lang="en-US" sz="2400" dirty="0"/>
              <a:t> a </a:t>
            </a:r>
            <a:r>
              <a:rPr lang="en-US" sz="2400" dirty="0" err="1"/>
              <a:t>qualunque</a:t>
            </a:r>
            <a:r>
              <a:rPr lang="en-US" sz="2400" dirty="0"/>
              <a:t> statement e </a:t>
            </a:r>
            <a:r>
              <a:rPr lang="en-US" sz="2400" dirty="0" err="1"/>
              <a:t>aumenta</a:t>
            </a:r>
            <a:r>
              <a:rPr lang="en-US" sz="2400" dirty="0"/>
              <a:t> la </a:t>
            </a:r>
            <a:r>
              <a:rPr lang="en-US" sz="2400" dirty="0" err="1"/>
              <a:t>priorità</a:t>
            </a:r>
            <a:r>
              <a:rPr lang="en-US" sz="2400" dirty="0"/>
              <a:t> </a:t>
            </a:r>
            <a:r>
              <a:rPr lang="en-US" sz="2400" dirty="0" err="1"/>
              <a:t>dello</a:t>
            </a:r>
            <a:r>
              <a:rPr lang="en-US" sz="2400" dirty="0"/>
              <a:t> statement </a:t>
            </a:r>
            <a:r>
              <a:rPr lang="en-US" sz="2400" dirty="0" err="1"/>
              <a:t>anche</a:t>
            </a:r>
            <a:r>
              <a:rPr lang="en-US" sz="2400" dirty="0"/>
              <a:t> rispetto a statement </a:t>
            </a:r>
            <a:r>
              <a:rPr lang="en-US" sz="2400" dirty="0" err="1"/>
              <a:t>successivi</a:t>
            </a:r>
            <a:r>
              <a:rPr lang="en-US" sz="2400" dirty="0"/>
              <a:t> </a:t>
            </a:r>
            <a:r>
              <a:rPr lang="en-US" sz="2400" dirty="0" err="1"/>
              <a:t>attivabili</a:t>
            </a:r>
            <a:r>
              <a:rPr lang="en-US" sz="2400" dirty="0"/>
              <a:t> in </a:t>
            </a:r>
            <a:r>
              <a:rPr lang="en-US" sz="2400" dirty="0" err="1"/>
              <a:t>cascata</a:t>
            </a:r>
            <a:r>
              <a:rPr lang="en-US" sz="2400" dirty="0"/>
              <a:t>.</a:t>
            </a:r>
          </a:p>
          <a:p>
            <a:pPr marL="0" indent="0">
              <a:buFont typeface="Monotype Sorts" charset="0"/>
              <a:buNone/>
              <a:defRPr/>
            </a:pPr>
            <a:r>
              <a:rPr lang="it-IT" sz="2400" dirty="0">
                <a:cs typeface="+mn-cs"/>
              </a:rPr>
              <a:t>Questo è il primo esempio di cascata, basata su tre fogli di stile, che riportano ciascuno alcune regole:</a:t>
            </a:r>
          </a:p>
          <a:p>
            <a:pPr marL="341313" lvl="1" indent="0">
              <a:buFont typeface="Monotype Sorts" charset="0"/>
              <a:buNone/>
              <a:defRPr/>
            </a:pP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p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 { font-family: </a:t>
            </a: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Arial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; font-</a:t>
            </a: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size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: 12pt; }</a:t>
            </a:r>
            <a:b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sym typeface="Courier" charset="0"/>
              </a:rPr>
            </a:b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p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 { color: </a:t>
            </a: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red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; font-</a:t>
            </a: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size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: 11pt; }</a:t>
            </a:r>
            <a:b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sym typeface="Courier" charset="0"/>
              </a:rPr>
            </a:b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p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 { </a:t>
            </a: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margin-left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: 15pt; color: green;}</a:t>
            </a:r>
            <a:endParaRPr lang="it-IT" dirty="0">
              <a:solidFill>
                <a:srgbClr val="0070C0"/>
              </a:solidFill>
              <a:latin typeface="Lucida Console" panose="020B0609040504020204" pitchFamily="49" charset="0"/>
              <a:cs typeface="Courier" charset="0"/>
              <a:sym typeface="Courier" charset="0"/>
            </a:endParaRPr>
          </a:p>
          <a:p>
            <a:pPr marL="0" indent="0">
              <a:buFont typeface="Monotype Sorts" charset="0"/>
              <a:buNone/>
              <a:defRPr/>
            </a:pPr>
            <a:r>
              <a:rPr lang="it-IT" sz="2400" dirty="0">
                <a:cs typeface="+mn-cs"/>
              </a:rPr>
              <a:t>gli attributi dell'elemento </a:t>
            </a:r>
            <a:r>
              <a:rPr lang="it-IT" sz="2000" dirty="0" err="1">
                <a:latin typeface="Lucida Console" panose="020B0609040504020204" pitchFamily="49" charset="0"/>
                <a:cs typeface="Courier" charset="0"/>
                <a:sym typeface="Courier" charset="0"/>
              </a:rPr>
              <a:t>p</a:t>
            </a:r>
            <a:r>
              <a:rPr lang="it-IT" sz="2400" dirty="0">
                <a:cs typeface="+mn-cs"/>
              </a:rPr>
              <a:t> saranno equivalenti a: </a:t>
            </a:r>
          </a:p>
          <a:p>
            <a:pPr marL="263525" lvl="1" indent="0">
              <a:lnSpc>
                <a:spcPct val="90000"/>
              </a:lnSpc>
              <a:buFont typeface="Monotype Sorts" charset="0"/>
              <a:buNone/>
              <a:tabLst>
                <a:tab pos="533400" algn="l"/>
              </a:tabLst>
              <a:defRPr/>
            </a:pP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p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 { </a:t>
            </a:r>
            <a:b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</a:b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	font-family: </a:t>
            </a: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Arial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; </a:t>
            </a:r>
            <a:b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</a:b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	font-</a:t>
            </a: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size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: 11pt; </a:t>
            </a:r>
            <a:b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</a:b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	</a:t>
            </a: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margin-left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: 15pt; </a:t>
            </a:r>
            <a:b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</a:b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	color: green;</a:t>
            </a:r>
          </a:p>
          <a:p>
            <a:pPr marL="263525" lvl="1" indent="0">
              <a:lnSpc>
                <a:spcPct val="90000"/>
              </a:lnSpc>
              <a:buFont typeface="Monotype Sorts" charset="0"/>
              <a:buNone/>
              <a:defRPr/>
            </a:pP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}</a:t>
            </a:r>
            <a:endParaRPr lang="it-IT" sz="1800" dirty="0">
              <a:solidFill>
                <a:srgbClr val="0070C0"/>
              </a:solidFill>
              <a:latin typeface="Lucida Console" panose="020B0609040504020204" pitchFamily="49" charset="0"/>
              <a:sym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160802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0"/>
          <a:lstStyle/>
          <a:p>
            <a:pPr>
              <a:defRPr/>
            </a:pPr>
            <a:r>
              <a:rPr lang="en-US" sz="3600" dirty="0" err="1">
                <a:cs typeface="+mj-cs"/>
              </a:rPr>
              <a:t>Eccezione</a:t>
            </a:r>
            <a:r>
              <a:rPr lang="en-US" sz="3600" dirty="0">
                <a:cs typeface="+mj-cs"/>
              </a:rPr>
              <a:t> </a:t>
            </a:r>
            <a:r>
              <a:rPr lang="en-US" sz="3600" dirty="0" err="1">
                <a:cs typeface="+mj-cs"/>
              </a:rPr>
              <a:t>alla</a:t>
            </a:r>
            <a:r>
              <a:rPr lang="en-US" sz="3600" dirty="0">
                <a:cs typeface="+mj-cs"/>
              </a:rPr>
              <a:t> </a:t>
            </a:r>
            <a:r>
              <a:rPr lang="en-US" sz="3600" dirty="0" err="1">
                <a:cs typeface="+mj-cs"/>
              </a:rPr>
              <a:t>cascata</a:t>
            </a:r>
            <a:r>
              <a:rPr lang="en-US" sz="3600" dirty="0">
                <a:cs typeface="+mj-cs"/>
              </a:rPr>
              <a:t>: </a:t>
            </a:r>
            <a:r>
              <a:rPr lang="en-US" sz="24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!important</a:t>
            </a:r>
            <a:r>
              <a:rPr lang="en-US" sz="3600" dirty="0"/>
              <a:t> (2/2)</a:t>
            </a:r>
            <a:endParaRPr lang="en-US" sz="3600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1412875"/>
            <a:ext cx="8088313" cy="4467225"/>
          </a:xfrm>
        </p:spPr>
        <p:txBody>
          <a:bodyPr lIns="0"/>
          <a:lstStyle/>
          <a:p>
            <a:pPr marL="0" indent="0">
              <a:buNone/>
            </a:pPr>
            <a:r>
              <a:rPr lang="en-US" sz="2400" dirty="0"/>
              <a:t>La keyword </a:t>
            </a:r>
            <a:r>
              <a:rPr lang="en-US" sz="20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!important</a:t>
            </a:r>
            <a:r>
              <a:rPr lang="en-US" sz="2400" dirty="0"/>
              <a:t> </a:t>
            </a:r>
            <a:r>
              <a:rPr lang="en-US" sz="2400" dirty="0" err="1"/>
              <a:t>può</a:t>
            </a:r>
            <a:r>
              <a:rPr lang="en-US" sz="2400" dirty="0"/>
              <a:t> </a:t>
            </a:r>
            <a:r>
              <a:rPr lang="en-US" sz="2400" dirty="0" err="1"/>
              <a:t>essere</a:t>
            </a:r>
            <a:r>
              <a:rPr lang="en-US" sz="2400" dirty="0"/>
              <a:t> </a:t>
            </a:r>
            <a:r>
              <a:rPr lang="en-US" sz="2400" dirty="0" err="1"/>
              <a:t>aggiunta</a:t>
            </a:r>
            <a:r>
              <a:rPr lang="en-US" sz="2400" dirty="0"/>
              <a:t> in </a:t>
            </a:r>
            <a:r>
              <a:rPr lang="en-US" sz="2400" dirty="0" err="1"/>
              <a:t>fondo</a:t>
            </a:r>
            <a:r>
              <a:rPr lang="en-US" sz="2400" dirty="0"/>
              <a:t> a </a:t>
            </a:r>
            <a:r>
              <a:rPr lang="en-US" sz="2400" dirty="0" err="1"/>
              <a:t>qualunque</a:t>
            </a:r>
            <a:r>
              <a:rPr lang="en-US" sz="2400" dirty="0"/>
              <a:t> statement e </a:t>
            </a:r>
            <a:r>
              <a:rPr lang="en-US" sz="2400" dirty="0" err="1"/>
              <a:t>aumenta</a:t>
            </a:r>
            <a:r>
              <a:rPr lang="en-US" sz="2400" dirty="0"/>
              <a:t> la </a:t>
            </a:r>
            <a:r>
              <a:rPr lang="en-US" sz="2400" dirty="0" err="1"/>
              <a:t>priorità</a:t>
            </a:r>
            <a:r>
              <a:rPr lang="en-US" sz="2400" dirty="0"/>
              <a:t> </a:t>
            </a:r>
            <a:r>
              <a:rPr lang="en-US" sz="2400" dirty="0" err="1"/>
              <a:t>dello</a:t>
            </a:r>
            <a:r>
              <a:rPr lang="en-US" sz="2400" dirty="0"/>
              <a:t> statement </a:t>
            </a:r>
            <a:r>
              <a:rPr lang="en-US" sz="2400" dirty="0" err="1"/>
              <a:t>anche</a:t>
            </a:r>
            <a:r>
              <a:rPr lang="en-US" sz="2400" dirty="0"/>
              <a:t> rispetto a statement </a:t>
            </a:r>
            <a:r>
              <a:rPr lang="en-US" sz="2400" dirty="0" err="1"/>
              <a:t>successivi</a:t>
            </a:r>
            <a:r>
              <a:rPr lang="en-US" sz="2400" dirty="0"/>
              <a:t> </a:t>
            </a:r>
            <a:r>
              <a:rPr lang="en-US" sz="2400" dirty="0" err="1"/>
              <a:t>attivabili</a:t>
            </a:r>
            <a:r>
              <a:rPr lang="en-US" sz="2400" dirty="0"/>
              <a:t> in </a:t>
            </a:r>
            <a:r>
              <a:rPr lang="en-US" sz="2400" dirty="0" err="1"/>
              <a:t>cascata</a:t>
            </a:r>
            <a:r>
              <a:rPr lang="en-US" sz="2400" dirty="0"/>
              <a:t>.</a:t>
            </a:r>
          </a:p>
          <a:p>
            <a:pPr marL="0" indent="0">
              <a:buFont typeface="Monotype Sorts" charset="0"/>
              <a:buNone/>
              <a:defRPr/>
            </a:pPr>
            <a:r>
              <a:rPr lang="it-IT" sz="2400" dirty="0">
                <a:cs typeface="+mn-cs"/>
              </a:rPr>
              <a:t>Questo è il primo esempio di cascata, basata su tre fogli di stile, che riportano ciascuno alcune regole. Aggiungendo </a:t>
            </a:r>
            <a:r>
              <a:rPr lang="it-IT" sz="1800" b="1" dirty="0">
                <a:solidFill>
                  <a:schemeClr val="accent4"/>
                </a:solidFill>
                <a:latin typeface="Lucida Console" panose="020B0609040504020204" pitchFamily="49" charset="0"/>
              </a:rPr>
              <a:t>!</a:t>
            </a:r>
            <a:r>
              <a:rPr lang="it-IT" sz="1800" b="1" dirty="0" err="1">
                <a:solidFill>
                  <a:schemeClr val="accent4"/>
                </a:solidFill>
                <a:latin typeface="Lucida Console" panose="020B0609040504020204" pitchFamily="49" charset="0"/>
              </a:rPr>
              <a:t>important</a:t>
            </a:r>
            <a:r>
              <a:rPr lang="it-IT" sz="2400" dirty="0">
                <a:cs typeface="+mn-cs"/>
              </a:rPr>
              <a:t>:</a:t>
            </a:r>
          </a:p>
          <a:p>
            <a:pPr marL="341313" lvl="1" indent="0">
              <a:buFont typeface="Monotype Sorts" charset="0"/>
              <a:buNone/>
              <a:defRPr/>
            </a:pP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p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 { font-family: </a:t>
            </a: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Arial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; font-</a:t>
            </a: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size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: 12pt </a:t>
            </a:r>
            <a:r>
              <a:rPr lang="it-IT" sz="1800" b="1" dirty="0">
                <a:solidFill>
                  <a:schemeClr val="accent4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!</a:t>
            </a:r>
            <a:r>
              <a:rPr lang="it-IT" sz="1800" b="1" dirty="0" err="1">
                <a:solidFill>
                  <a:schemeClr val="accent4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important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; }</a:t>
            </a:r>
            <a:b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sym typeface="Courier" charset="0"/>
              </a:rPr>
            </a:b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p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 { color: </a:t>
            </a: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red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 </a:t>
            </a:r>
            <a:r>
              <a:rPr lang="it-IT" sz="1800" b="1" dirty="0">
                <a:solidFill>
                  <a:schemeClr val="accent4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!</a:t>
            </a:r>
            <a:r>
              <a:rPr lang="it-IT" sz="1800" b="1" dirty="0" err="1">
                <a:solidFill>
                  <a:schemeClr val="accent4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important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; font-</a:t>
            </a: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size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: 11pt; }</a:t>
            </a:r>
            <a:b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sym typeface="Courier" charset="0"/>
              </a:rPr>
            </a:b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p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 { </a:t>
            </a: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margin-left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: 15pt; color: green;}</a:t>
            </a:r>
            <a:endParaRPr lang="it-IT" dirty="0">
              <a:solidFill>
                <a:srgbClr val="0070C0"/>
              </a:solidFill>
              <a:latin typeface="Lucida Console" panose="020B0609040504020204" pitchFamily="49" charset="0"/>
              <a:cs typeface="Courier" charset="0"/>
              <a:sym typeface="Courier" charset="0"/>
            </a:endParaRPr>
          </a:p>
          <a:p>
            <a:pPr marL="0" indent="0">
              <a:buFont typeface="Monotype Sorts" charset="0"/>
              <a:buNone/>
              <a:defRPr/>
            </a:pPr>
            <a:r>
              <a:rPr lang="it-IT" sz="2400" dirty="0">
                <a:cs typeface="+mn-cs"/>
              </a:rPr>
              <a:t>gli attributi dell'elemento </a:t>
            </a:r>
            <a:r>
              <a:rPr lang="it-IT" sz="2000" dirty="0" err="1">
                <a:latin typeface="Lucida Console" panose="020B0609040504020204" pitchFamily="49" charset="0"/>
                <a:cs typeface="Courier" charset="0"/>
                <a:sym typeface="Courier" charset="0"/>
              </a:rPr>
              <a:t>p</a:t>
            </a:r>
            <a:r>
              <a:rPr lang="it-IT" sz="2400" dirty="0">
                <a:cs typeface="+mn-cs"/>
              </a:rPr>
              <a:t> saranno equivalenti a: </a:t>
            </a:r>
          </a:p>
          <a:p>
            <a:pPr marL="263525" lvl="1" indent="0">
              <a:lnSpc>
                <a:spcPct val="90000"/>
              </a:lnSpc>
              <a:buFont typeface="Monotype Sorts" charset="0"/>
              <a:buNone/>
              <a:tabLst>
                <a:tab pos="533400" algn="l"/>
              </a:tabLst>
              <a:defRPr/>
            </a:pP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p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 { </a:t>
            </a:r>
            <a:b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</a:b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	font-family: </a:t>
            </a: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Arial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; </a:t>
            </a:r>
            <a:b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</a:b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	font-</a:t>
            </a: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size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: </a:t>
            </a:r>
            <a:r>
              <a:rPr lang="it-IT" sz="1800" dirty="0">
                <a:solidFill>
                  <a:schemeClr val="accent4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12pt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; </a:t>
            </a:r>
            <a:b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</a:b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	</a:t>
            </a:r>
            <a:r>
              <a:rPr lang="it-IT" sz="1800" dirty="0" err="1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margin-left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: 15pt; </a:t>
            </a:r>
            <a:b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</a:b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	color: </a:t>
            </a:r>
            <a:r>
              <a:rPr lang="it-IT" sz="1800" dirty="0" err="1">
                <a:solidFill>
                  <a:schemeClr val="accent4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red</a:t>
            </a: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;</a:t>
            </a:r>
          </a:p>
          <a:p>
            <a:pPr marL="263525" lvl="1" indent="0">
              <a:lnSpc>
                <a:spcPct val="90000"/>
              </a:lnSpc>
              <a:buFont typeface="Monotype Sorts" charset="0"/>
              <a:buNone/>
              <a:defRPr/>
            </a:pPr>
            <a:r>
              <a:rPr lang="it-IT" sz="1800" dirty="0">
                <a:solidFill>
                  <a:srgbClr val="0070C0"/>
                </a:solidFill>
                <a:latin typeface="Lucida Console" panose="020B0609040504020204" pitchFamily="49" charset="0"/>
                <a:cs typeface="Courier" charset="0"/>
                <a:sym typeface="Courier" charset="0"/>
              </a:rPr>
              <a:t>}</a:t>
            </a:r>
            <a:endParaRPr lang="it-IT" sz="1800" dirty="0">
              <a:solidFill>
                <a:srgbClr val="0070C0"/>
              </a:solidFill>
              <a:latin typeface="Lucida Console" panose="020B0609040504020204" pitchFamily="49" charset="0"/>
              <a:sym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385454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Grp="1" noChangeArrowheads="1"/>
          </p:cNvSpPr>
          <p:nvPr>
            <p:ph type="title"/>
          </p:nvPr>
        </p:nvSpPr>
        <p:spPr>
          <a:xfrm>
            <a:off x="611188" y="152400"/>
            <a:ext cx="8304212" cy="1447800"/>
          </a:xfrm>
        </p:spPr>
        <p:txBody>
          <a:bodyPr/>
          <a:lstStyle/>
          <a:p>
            <a:r>
              <a:rPr lang="en-US" altLang="x-none" sz="3600"/>
              <a:t>Ma la cascata è davvero una cascata?</a:t>
            </a:r>
          </a:p>
        </p:txBody>
      </p:sp>
      <p:sp>
        <p:nvSpPr>
          <p:cNvPr id="70658" name="Rectangle 2"/>
          <p:cNvSpPr>
            <a:spLocks/>
          </p:cNvSpPr>
          <p:nvPr/>
        </p:nvSpPr>
        <p:spPr bwMode="auto">
          <a:xfrm>
            <a:off x="434975" y="1479550"/>
            <a:ext cx="6091238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4794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719138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300" dirty="0">
                <a:latin typeface="Courier" charset="0"/>
                <a:sym typeface="Courier" charset="0"/>
              </a:rPr>
              <a:t>&lt;html&gt;</a:t>
            </a:r>
          </a:p>
          <a:p>
            <a:r>
              <a:rPr lang="en-US" altLang="x-none" sz="1300" dirty="0">
                <a:latin typeface="Courier" charset="0"/>
                <a:sym typeface="Courier" charset="0"/>
              </a:rPr>
              <a:t>&lt;head&gt;</a:t>
            </a:r>
          </a:p>
          <a:p>
            <a:pPr lvl="1"/>
            <a:r>
              <a:rPr lang="en-US" altLang="x-none" sz="1300" dirty="0">
                <a:latin typeface="Courier" charset="0"/>
                <a:sym typeface="Courier" charset="0"/>
              </a:rPr>
              <a:t>&lt;title&gt;</a:t>
            </a:r>
            <a:r>
              <a:rPr lang="en-US" altLang="x-none" sz="1300" dirty="0" err="1">
                <a:latin typeface="Courier" charset="0"/>
                <a:sym typeface="Courier" charset="0"/>
              </a:rPr>
              <a:t>Esempio</a:t>
            </a:r>
            <a:r>
              <a:rPr lang="en-US" altLang="x-none" sz="1300" dirty="0">
                <a:latin typeface="Courier" charset="0"/>
                <a:sym typeface="Courier" charset="0"/>
              </a:rPr>
              <a:t> CSS&lt;/title&gt;</a:t>
            </a:r>
          </a:p>
          <a:p>
            <a:pPr lvl="1"/>
            <a:r>
              <a:rPr lang="en-US" altLang="x-none" sz="1300" dirty="0">
                <a:latin typeface="Courier" charset="0"/>
                <a:sym typeface="Courier" charset="0"/>
              </a:rPr>
              <a:t>&lt;style type=</a:t>
            </a:r>
            <a:r>
              <a:rPr lang="mr-IN" altLang="ja-JP" sz="1300" dirty="0">
                <a:latin typeface="Arial" charset="0"/>
                <a:sym typeface="Courier" charset="0"/>
              </a:rPr>
              <a:t>"</a:t>
            </a:r>
            <a:r>
              <a:rPr lang="en-US" altLang="ja-JP" sz="1300" dirty="0">
                <a:latin typeface="Courier" charset="0"/>
                <a:sym typeface="Courier" charset="0"/>
              </a:rPr>
              <a:t>text/</a:t>
            </a:r>
            <a:r>
              <a:rPr lang="en-US" altLang="ja-JP" sz="1300" dirty="0" err="1">
                <a:latin typeface="Courier" charset="0"/>
                <a:sym typeface="Courier" charset="0"/>
              </a:rPr>
              <a:t>css</a:t>
            </a:r>
            <a:r>
              <a:rPr lang="mr-IN" altLang="ja-JP" sz="1300" dirty="0">
                <a:latin typeface="Arial" charset="0"/>
                <a:sym typeface="Courier" charset="0"/>
              </a:rPr>
              <a:t>"</a:t>
            </a:r>
            <a:r>
              <a:rPr lang="en-US" altLang="ja-JP" sz="1300" dirty="0">
                <a:latin typeface="Courier" charset="0"/>
                <a:sym typeface="Courier" charset="0"/>
              </a:rPr>
              <a:t>&gt;</a:t>
            </a:r>
          </a:p>
          <a:p>
            <a:pPr lvl="2"/>
            <a:r>
              <a:rPr lang="en-US" altLang="x-none" sz="1300" dirty="0">
                <a:latin typeface="Courier" charset="0"/>
                <a:sym typeface="Courier" charset="0"/>
              </a:rPr>
              <a:t>@import </a:t>
            </a:r>
            <a:r>
              <a:rPr lang="en-US" altLang="x-none" sz="1300" dirty="0" err="1">
                <a:latin typeface="Courier" charset="0"/>
                <a:sym typeface="Courier" charset="0"/>
              </a:rPr>
              <a:t>url</a:t>
            </a:r>
            <a:r>
              <a:rPr lang="en-US" altLang="x-none" sz="1300" dirty="0">
                <a:latin typeface="Courier" charset="0"/>
                <a:sym typeface="Courier" charset="0"/>
              </a:rPr>
              <a:t>(</a:t>
            </a:r>
            <a:r>
              <a:rPr lang="en-US" altLang="x-none" sz="1300" dirty="0" err="1">
                <a:latin typeface="Courier" charset="0"/>
                <a:sym typeface="Courier" charset="0"/>
              </a:rPr>
              <a:t>test.css</a:t>
            </a:r>
            <a:r>
              <a:rPr lang="en-US" altLang="x-none" sz="1300" dirty="0">
                <a:latin typeface="Courier" charset="0"/>
                <a:sym typeface="Courier" charset="0"/>
              </a:rPr>
              <a:t>);</a:t>
            </a:r>
          </a:p>
          <a:p>
            <a:pPr lvl="1"/>
            <a:r>
              <a:rPr lang="en-US" altLang="x-none" sz="1300" dirty="0">
                <a:latin typeface="Courier" charset="0"/>
                <a:sym typeface="Courier" charset="0"/>
              </a:rPr>
              <a:t>&lt;/style&gt;</a:t>
            </a:r>
          </a:p>
          <a:p>
            <a:r>
              <a:rPr lang="en-US" altLang="x-none" sz="1300" dirty="0">
                <a:latin typeface="Courier" charset="0"/>
                <a:sym typeface="Courier" charset="0"/>
              </a:rPr>
              <a:t>&lt;/head&gt;</a:t>
            </a:r>
          </a:p>
          <a:p>
            <a:r>
              <a:rPr lang="en-US" altLang="x-none" sz="1300" dirty="0">
                <a:latin typeface="Courier" charset="0"/>
                <a:sym typeface="Courier" charset="0"/>
              </a:rPr>
              <a:t>&lt;body&gt;</a:t>
            </a:r>
          </a:p>
          <a:p>
            <a:pPr lvl="1"/>
            <a:r>
              <a:rPr lang="en-US" altLang="x-none" sz="1300" dirty="0">
                <a:latin typeface="Courier" charset="0"/>
                <a:sym typeface="Courier" charset="0"/>
              </a:rPr>
              <a:t>&lt;h1 class=</a:t>
            </a:r>
            <a:r>
              <a:rPr lang="mr-IN" altLang="ja-JP" sz="1300" dirty="0">
                <a:latin typeface="Arial" charset="0"/>
                <a:sym typeface="Courier" charset="0"/>
              </a:rPr>
              <a:t>"</a:t>
            </a:r>
            <a:r>
              <a:rPr lang="en-US" altLang="ja-JP" sz="1300" dirty="0">
                <a:latin typeface="Courier" charset="0"/>
                <a:sym typeface="Courier" charset="0"/>
              </a:rPr>
              <a:t>title</a:t>
            </a:r>
            <a:r>
              <a:rPr lang="mr-IN" altLang="ja-JP" sz="1300" dirty="0">
                <a:latin typeface="Arial" charset="0"/>
                <a:sym typeface="Courier" charset="0"/>
              </a:rPr>
              <a:t>"</a:t>
            </a:r>
            <a:r>
              <a:rPr lang="en-US" altLang="ja-JP" sz="1300" dirty="0">
                <a:latin typeface="Courier" charset="0"/>
                <a:sym typeface="Courier" charset="0"/>
              </a:rPr>
              <a:t>&gt;I CSS: </a:t>
            </a:r>
            <a:r>
              <a:rPr lang="en-US" altLang="ja-JP" sz="1300" dirty="0" err="1">
                <a:latin typeface="Courier" charset="0"/>
                <a:sym typeface="Courier" charset="0"/>
              </a:rPr>
              <a:t>questi</a:t>
            </a:r>
            <a:r>
              <a:rPr lang="en-US" altLang="ja-JP" sz="1300" dirty="0">
                <a:latin typeface="Courier" charset="0"/>
                <a:sym typeface="Courier" charset="0"/>
              </a:rPr>
              <a:t> </a:t>
            </a:r>
            <a:r>
              <a:rPr lang="en-US" altLang="ja-JP" sz="1300" dirty="0" err="1">
                <a:latin typeface="Courier" charset="0"/>
                <a:sym typeface="Courier" charset="0"/>
              </a:rPr>
              <a:t>sconosciuti</a:t>
            </a:r>
            <a:r>
              <a:rPr lang="en-US" altLang="ja-JP" sz="1300" dirty="0">
                <a:latin typeface="Courier" charset="0"/>
                <a:sym typeface="Courier" charset="0"/>
              </a:rPr>
              <a:t>&lt;/h1&gt;</a:t>
            </a:r>
          </a:p>
          <a:p>
            <a:pPr lvl="1"/>
            <a:r>
              <a:rPr lang="en-US" altLang="x-none" sz="1300" dirty="0">
                <a:latin typeface="Courier" charset="0"/>
                <a:sym typeface="Courier" charset="0"/>
              </a:rPr>
              <a:t>&lt;p id=</a:t>
            </a:r>
            <a:r>
              <a:rPr lang="mr-IN" altLang="ja-JP" sz="1300" dirty="0">
                <a:latin typeface="Arial" charset="0"/>
                <a:sym typeface="Courier" charset="0"/>
              </a:rPr>
              <a:t>"</a:t>
            </a:r>
            <a:r>
              <a:rPr lang="en-US" altLang="ja-JP" sz="1300" dirty="0">
                <a:latin typeface="Courier" charset="0"/>
                <a:sym typeface="Courier" charset="0"/>
              </a:rPr>
              <a:t>p1</a:t>
            </a:r>
            <a:r>
              <a:rPr lang="mr-IN" altLang="ja-JP" sz="1300" dirty="0">
                <a:latin typeface="Arial" charset="0"/>
                <a:sym typeface="Courier" charset="0"/>
              </a:rPr>
              <a:t>"</a:t>
            </a:r>
            <a:r>
              <a:rPr lang="en-US" altLang="ja-JP" sz="1300" dirty="0">
                <a:latin typeface="Courier" charset="0"/>
                <a:sym typeface="Courier" charset="0"/>
              </a:rPr>
              <a:t>&gt;</a:t>
            </a:r>
            <a:r>
              <a:rPr lang="en-US" altLang="ja-JP" sz="1300" dirty="0" err="1">
                <a:latin typeface="Courier" charset="0"/>
                <a:sym typeface="Courier" charset="0"/>
              </a:rPr>
              <a:t>Ecco</a:t>
            </a:r>
            <a:r>
              <a:rPr lang="en-US" altLang="ja-JP" sz="1300" dirty="0">
                <a:latin typeface="Courier" charset="0"/>
                <a:sym typeface="Courier" charset="0"/>
              </a:rPr>
              <a:t> un primo </a:t>
            </a:r>
            <a:r>
              <a:rPr lang="en-US" altLang="ja-JP" sz="1300" dirty="0" err="1">
                <a:latin typeface="Courier" charset="0"/>
                <a:sym typeface="Courier" charset="0"/>
              </a:rPr>
              <a:t>esempio</a:t>
            </a:r>
            <a:r>
              <a:rPr lang="en-US" altLang="ja-JP" sz="1300" dirty="0">
                <a:latin typeface="Courier" charset="0"/>
                <a:sym typeface="Courier" charset="0"/>
              </a:rPr>
              <a:t> di </a:t>
            </a:r>
            <a:r>
              <a:rPr lang="en-US" altLang="ja-JP" sz="1300" dirty="0" err="1">
                <a:latin typeface="Courier" charset="0"/>
                <a:sym typeface="Courier" charset="0"/>
              </a:rPr>
              <a:t>uso</a:t>
            </a:r>
            <a:r>
              <a:rPr lang="en-US" altLang="ja-JP" sz="1300" dirty="0">
                <a:latin typeface="Courier" charset="0"/>
                <a:sym typeface="Courier" charset="0"/>
              </a:rPr>
              <a:t> </a:t>
            </a:r>
            <a:r>
              <a:rPr lang="en-US" altLang="ja-JP" sz="1300" dirty="0" err="1">
                <a:latin typeface="Courier" charset="0"/>
                <a:sym typeface="Courier" charset="0"/>
              </a:rPr>
              <a:t>dei</a:t>
            </a:r>
            <a:r>
              <a:rPr lang="en-US" altLang="ja-JP" sz="1300" dirty="0">
                <a:latin typeface="Courier" charset="0"/>
                <a:sym typeface="Courier" charset="0"/>
              </a:rPr>
              <a:t> CSS.&lt;/p&gt;</a:t>
            </a:r>
          </a:p>
          <a:p>
            <a:r>
              <a:rPr lang="en-US" altLang="x-none" sz="1300" dirty="0">
                <a:latin typeface="Courier" charset="0"/>
                <a:sym typeface="Courier" charset="0"/>
              </a:rPr>
              <a:t>&lt;/body&gt;</a:t>
            </a:r>
          </a:p>
          <a:p>
            <a:r>
              <a:rPr lang="en-US" altLang="x-none" sz="1300" dirty="0">
                <a:latin typeface="Courier" charset="0"/>
                <a:sym typeface="Courier" charset="0"/>
              </a:rPr>
              <a:t>&lt;/html&gt;</a:t>
            </a:r>
          </a:p>
        </p:txBody>
      </p:sp>
      <p:grpSp>
        <p:nvGrpSpPr>
          <p:cNvPr id="52231" name="Group 7"/>
          <p:cNvGrpSpPr>
            <a:grpSpLocks/>
          </p:cNvGrpSpPr>
          <p:nvPr/>
        </p:nvGrpSpPr>
        <p:grpSpPr bwMode="auto">
          <a:xfrm>
            <a:off x="3330575" y="1597025"/>
            <a:ext cx="5710238" cy="4186238"/>
            <a:chOff x="0" y="18"/>
            <a:chExt cx="3996" cy="2930"/>
          </a:xfrm>
        </p:grpSpPr>
        <p:sp>
          <p:nvSpPr>
            <p:cNvPr id="52227" name="Rectangle 3"/>
            <p:cNvSpPr>
              <a:spLocks/>
            </p:cNvSpPr>
            <p:nvPr/>
          </p:nvSpPr>
          <p:spPr bwMode="auto">
            <a:xfrm>
              <a:off x="2036" y="260"/>
              <a:ext cx="1960" cy="2528"/>
            </a:xfrm>
            <a:prstGeom prst="rect">
              <a:avLst/>
            </a:prstGeom>
            <a:solidFill>
              <a:srgbClr val="FFE4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127000" dist="76199" dir="2700000" algn="ctr" rotWithShape="0">
                <a:schemeClr val="bg2">
                  <a:alpha val="75000"/>
                </a:schemeClr>
              </a:outerShdw>
            </a:effectLst>
          </p:spPr>
          <p:txBody>
            <a:bodyPr lIns="0" tIns="0" rIns="0" bIns="0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defRPr/>
              </a:pPr>
              <a:endParaRPr lang="it-IT" altLang="x-none"/>
            </a:p>
          </p:txBody>
        </p:sp>
        <p:sp>
          <p:nvSpPr>
            <p:cNvPr id="70678" name="Rectangle 4"/>
            <p:cNvSpPr>
              <a:spLocks/>
            </p:cNvSpPr>
            <p:nvPr/>
          </p:nvSpPr>
          <p:spPr bwMode="auto">
            <a:xfrm>
              <a:off x="1452" y="260"/>
              <a:ext cx="2512" cy="2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Monotype Sorts" charset="2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u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95885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lvl="3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200" b="1">
                  <a:latin typeface="Courier" charset="0"/>
                  <a:sym typeface="Courier" charset="0"/>
                </a:rPr>
                <a:t>* {</a:t>
              </a:r>
            </a:p>
            <a:p>
              <a:pPr lvl="3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200" b="1">
                  <a:latin typeface="Courier" charset="0"/>
                  <a:sym typeface="Courier" charset="0"/>
                </a:rPr>
                <a:t>  color: blue !important;</a:t>
              </a:r>
            </a:p>
            <a:p>
              <a:pPr lvl="3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200" b="1">
                  <a:latin typeface="Courier" charset="0"/>
                  <a:sym typeface="Courier" charset="0"/>
                </a:rPr>
                <a:t>}</a:t>
              </a:r>
            </a:p>
            <a:p>
              <a:pPr lvl="3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200" b="1">
                  <a:latin typeface="Courier" charset="0"/>
                  <a:sym typeface="Courier" charset="0"/>
                </a:rPr>
                <a:t>p:first-of-type {</a:t>
              </a:r>
            </a:p>
            <a:p>
              <a:pPr lvl="3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200" b="1">
                  <a:latin typeface="Courier" charset="0"/>
                  <a:sym typeface="Courier" charset="0"/>
                </a:rPr>
                <a:t>  background: gray;</a:t>
              </a:r>
            </a:p>
            <a:p>
              <a:pPr lvl="3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200" b="1">
                  <a:latin typeface="Courier" charset="0"/>
                  <a:sym typeface="Courier" charset="0"/>
                </a:rPr>
                <a:t>  color: yellow;</a:t>
              </a:r>
            </a:p>
            <a:p>
              <a:pPr lvl="3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200" b="1">
                  <a:latin typeface="Courier" charset="0"/>
                  <a:sym typeface="Courier" charset="0"/>
                </a:rPr>
                <a:t>}</a:t>
              </a:r>
            </a:p>
            <a:p>
              <a:pPr lvl="3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200" b="1">
                  <a:latin typeface="Courier" charset="0"/>
                  <a:sym typeface="Courier" charset="0"/>
                </a:rPr>
                <a:t>@media screen {</a:t>
              </a:r>
            </a:p>
            <a:p>
              <a:pPr lvl="3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200" b="1">
                  <a:latin typeface="Courier" charset="0"/>
                  <a:sym typeface="Courier" charset="0"/>
                </a:rPr>
                <a:t>  p {</a:t>
              </a:r>
            </a:p>
            <a:p>
              <a:pPr lvl="3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200" b="1">
                  <a:latin typeface="Courier" charset="0"/>
                  <a:sym typeface="Courier" charset="0"/>
                </a:rPr>
                <a:t>    background: black;</a:t>
              </a:r>
            </a:p>
            <a:p>
              <a:pPr lvl="3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200" b="1">
                  <a:latin typeface="Courier" charset="0"/>
                  <a:sym typeface="Courier" charset="0"/>
                </a:rPr>
                <a:t>    color: white;</a:t>
              </a:r>
            </a:p>
            <a:p>
              <a:pPr lvl="3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200" b="1">
                  <a:latin typeface="Courier" charset="0"/>
                  <a:sym typeface="Courier" charset="0"/>
                </a:rPr>
                <a:t>  }</a:t>
              </a:r>
            </a:p>
            <a:p>
              <a:pPr lvl="3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200" b="1">
                  <a:latin typeface="Courier" charset="0"/>
                  <a:sym typeface="Courier" charset="0"/>
                </a:rPr>
                <a:t>}</a:t>
              </a:r>
            </a:p>
            <a:p>
              <a:pPr lvl="3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200" b="1">
                  <a:latin typeface="Courier" charset="0"/>
                  <a:sym typeface="Courier" charset="0"/>
                </a:rPr>
                <a:t>@media print {</a:t>
              </a:r>
            </a:p>
            <a:p>
              <a:pPr lvl="3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200" b="1">
                  <a:latin typeface="Courier" charset="0"/>
                  <a:sym typeface="Courier" charset="0"/>
                </a:rPr>
                <a:t>  p {</a:t>
              </a:r>
            </a:p>
            <a:p>
              <a:pPr lvl="3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200" b="1">
                  <a:latin typeface="Courier" charset="0"/>
                  <a:sym typeface="Courier" charset="0"/>
                </a:rPr>
                <a:t>    width: 8cm;</a:t>
              </a:r>
            </a:p>
            <a:p>
              <a:pPr lvl="3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200" b="1">
                  <a:latin typeface="Courier" charset="0"/>
                  <a:sym typeface="Courier" charset="0"/>
                </a:rPr>
                <a:t>    margin: 1cm 1.5cm;</a:t>
              </a:r>
            </a:p>
            <a:p>
              <a:pPr lvl="3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200" b="1">
                  <a:latin typeface="Courier" charset="0"/>
                  <a:sym typeface="Courier" charset="0"/>
                </a:rPr>
                <a:t>  }</a:t>
              </a:r>
            </a:p>
            <a:p>
              <a:pPr lvl="3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200" b="1">
                  <a:latin typeface="Courier" charset="0"/>
                  <a:sym typeface="Courier" charset="0"/>
                </a:rPr>
                <a:t>}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x-none" sz="2100">
                <a:latin typeface="Times New Roman" charset="0"/>
              </a:endParaRPr>
            </a:p>
          </p:txBody>
        </p:sp>
        <p:sp>
          <p:nvSpPr>
            <p:cNvPr id="70679" name="Rectangle 5"/>
            <p:cNvSpPr>
              <a:spLocks/>
            </p:cNvSpPr>
            <p:nvPr/>
          </p:nvSpPr>
          <p:spPr bwMode="auto">
            <a:xfrm>
              <a:off x="2639" y="18"/>
              <a:ext cx="545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Monotype Sorts" charset="2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u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900" i="1">
                  <a:latin typeface="Times New Roman" charset="0"/>
                </a:rPr>
                <a:t>test.css</a:t>
              </a:r>
            </a:p>
          </p:txBody>
        </p:sp>
        <p:sp>
          <p:nvSpPr>
            <p:cNvPr id="70680" name="Line 6"/>
            <p:cNvSpPr>
              <a:spLocks noChangeShapeType="1"/>
            </p:cNvSpPr>
            <p:nvPr/>
          </p:nvSpPr>
          <p:spPr bwMode="auto">
            <a:xfrm flipH="1">
              <a:off x="0" y="604"/>
              <a:ext cx="1955" cy="0"/>
            </a:xfrm>
            <a:prstGeom prst="line">
              <a:avLst/>
            </a:prstGeom>
            <a:noFill/>
            <a:ln w="76200">
              <a:solidFill>
                <a:srgbClr val="AD0100"/>
              </a:solidFill>
              <a:miter lim="800000"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it-IT"/>
            </a:p>
          </p:txBody>
        </p:sp>
      </p:grpSp>
      <p:grpSp>
        <p:nvGrpSpPr>
          <p:cNvPr id="52237" name="Group 13"/>
          <p:cNvGrpSpPr>
            <a:grpSpLocks/>
          </p:cNvGrpSpPr>
          <p:nvPr/>
        </p:nvGrpSpPr>
        <p:grpSpPr bwMode="auto">
          <a:xfrm>
            <a:off x="3006725" y="4068763"/>
            <a:ext cx="2476500" cy="1589087"/>
            <a:chOff x="0" y="0"/>
            <a:chExt cx="1734" cy="1112"/>
          </a:xfrm>
        </p:grpSpPr>
        <p:sp>
          <p:nvSpPr>
            <p:cNvPr id="70672" name="Line 8"/>
            <p:cNvSpPr>
              <a:spLocks noChangeShapeType="1"/>
            </p:cNvSpPr>
            <p:nvPr/>
          </p:nvSpPr>
          <p:spPr bwMode="auto">
            <a:xfrm>
              <a:off x="0" y="16"/>
              <a:ext cx="995" cy="0"/>
            </a:xfrm>
            <a:prstGeom prst="line">
              <a:avLst/>
            </a:prstGeom>
            <a:noFill/>
            <a:ln w="50800">
              <a:solidFill>
                <a:srgbClr val="AD01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it-IT"/>
            </a:p>
          </p:txBody>
        </p:sp>
        <p:grpSp>
          <p:nvGrpSpPr>
            <p:cNvPr id="70673" name="Group 12"/>
            <p:cNvGrpSpPr>
              <a:grpSpLocks/>
            </p:cNvGrpSpPr>
            <p:nvPr/>
          </p:nvGrpSpPr>
          <p:grpSpPr bwMode="auto">
            <a:xfrm>
              <a:off x="544" y="0"/>
              <a:ext cx="1190" cy="1112"/>
              <a:chOff x="0" y="0"/>
              <a:chExt cx="1190" cy="1112"/>
            </a:xfrm>
          </p:grpSpPr>
          <p:sp>
            <p:nvSpPr>
              <p:cNvPr id="70674" name="Rectangle 9"/>
              <p:cNvSpPr>
                <a:spLocks/>
              </p:cNvSpPr>
              <p:nvPr/>
            </p:nvSpPr>
            <p:spPr bwMode="auto">
              <a:xfrm>
                <a:off x="0" y="240"/>
                <a:ext cx="1190" cy="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Monotype Sorts" charset="2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buChar char="u"/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5000"/>
                  <a:buFont typeface="Monotype Sorts" charset="2"/>
                  <a:buChar char="F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x-none" sz="1300">
                    <a:latin typeface="Courier" charset="0"/>
                    <a:sym typeface="Courier" charset="0"/>
                  </a:rPr>
                  <a:t>p {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x-none" sz="1300">
                    <a:latin typeface="Courier" charset="0"/>
                    <a:sym typeface="Courier" charset="0"/>
                  </a:rPr>
                  <a:t>background: gray;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x-none" sz="1300">
                    <a:latin typeface="Courier" charset="0"/>
                    <a:sym typeface="Courier" charset="0"/>
                  </a:rPr>
                  <a:t>color:blue;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x-none" sz="1300">
                    <a:latin typeface="Courier" charset="0"/>
                    <a:sym typeface="Courier" charset="0"/>
                  </a:rPr>
                  <a:t>}</a:t>
                </a:r>
              </a:p>
            </p:txBody>
          </p:sp>
          <p:sp>
            <p:nvSpPr>
              <p:cNvPr id="70675" name="Line 10"/>
              <p:cNvSpPr>
                <a:spLocks noChangeShapeType="1"/>
              </p:cNvSpPr>
              <p:nvPr/>
            </p:nvSpPr>
            <p:spPr bwMode="auto">
              <a:xfrm rot="10800000" flipH="1">
                <a:off x="440" y="0"/>
                <a:ext cx="0" cy="328"/>
              </a:xfrm>
              <a:prstGeom prst="line">
                <a:avLst/>
              </a:prstGeom>
              <a:noFill/>
              <a:ln w="50800">
                <a:solidFill>
                  <a:srgbClr val="AD0100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it-IT"/>
              </a:p>
            </p:txBody>
          </p:sp>
          <p:sp>
            <p:nvSpPr>
              <p:cNvPr id="70676" name="Line 11"/>
              <p:cNvSpPr>
                <a:spLocks noChangeShapeType="1"/>
              </p:cNvSpPr>
              <p:nvPr/>
            </p:nvSpPr>
            <p:spPr bwMode="auto">
              <a:xfrm rot="10800000" flipH="1">
                <a:off x="440" y="784"/>
                <a:ext cx="0" cy="328"/>
              </a:xfrm>
              <a:prstGeom prst="line">
                <a:avLst/>
              </a:prstGeom>
              <a:noFill/>
              <a:ln w="50800">
                <a:solidFill>
                  <a:srgbClr val="AD0100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it-IT"/>
              </a:p>
            </p:txBody>
          </p:sp>
        </p:grpSp>
      </p:grpSp>
      <p:sp>
        <p:nvSpPr>
          <p:cNvPr id="52238" name="Rectangle 14"/>
          <p:cNvSpPr>
            <a:spLocks/>
          </p:cNvSpPr>
          <p:nvPr/>
        </p:nvSpPr>
        <p:spPr bwMode="auto">
          <a:xfrm>
            <a:off x="1192213" y="3619500"/>
            <a:ext cx="846137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50000"/>
              <a:buFont typeface="Monotype Sorts" charset="2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u"/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3200">
                <a:solidFill>
                  <a:srgbClr val="030076"/>
                </a:solidFill>
                <a:latin typeface="Times New Roman" charset="0"/>
              </a:rPr>
              <a:t>x</a:t>
            </a:r>
          </a:p>
        </p:txBody>
      </p:sp>
      <p:pic>
        <p:nvPicPr>
          <p:cNvPr id="52239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588" y="5737225"/>
            <a:ext cx="4011612" cy="1028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40" name="Line 16"/>
          <p:cNvSpPr>
            <a:spLocks noChangeShapeType="1"/>
          </p:cNvSpPr>
          <p:nvPr/>
        </p:nvSpPr>
        <p:spPr bwMode="auto">
          <a:xfrm rot="10800000" flipH="1">
            <a:off x="1646238" y="5189538"/>
            <a:ext cx="0" cy="468312"/>
          </a:xfrm>
          <a:prstGeom prst="line">
            <a:avLst/>
          </a:prstGeom>
          <a:noFill/>
          <a:ln w="50800">
            <a:solidFill>
              <a:srgbClr val="AD01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it-IT"/>
          </a:p>
        </p:txBody>
      </p:sp>
      <p:grpSp>
        <p:nvGrpSpPr>
          <p:cNvPr id="52244" name="Group 20"/>
          <p:cNvGrpSpPr>
            <a:grpSpLocks/>
          </p:cNvGrpSpPr>
          <p:nvPr/>
        </p:nvGrpSpPr>
        <p:grpSpPr bwMode="auto">
          <a:xfrm>
            <a:off x="549275" y="4068763"/>
            <a:ext cx="2501900" cy="1138237"/>
            <a:chOff x="0" y="0"/>
            <a:chExt cx="1752" cy="796"/>
          </a:xfrm>
        </p:grpSpPr>
        <p:sp>
          <p:nvSpPr>
            <p:cNvPr id="70669" name="Rectangle 17"/>
            <p:cNvSpPr>
              <a:spLocks/>
            </p:cNvSpPr>
            <p:nvPr/>
          </p:nvSpPr>
          <p:spPr bwMode="auto">
            <a:xfrm>
              <a:off x="0" y="236"/>
              <a:ext cx="1260" cy="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Monotype Sorts" charset="2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u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300">
                  <a:latin typeface="Courier" charset="0"/>
                  <a:sym typeface="Courier" charset="0"/>
                </a:rPr>
                <a:t>p {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300">
                  <a:latin typeface="Courier" charset="0"/>
                  <a:sym typeface="Courier" charset="0"/>
                </a:rPr>
                <a:t>background: black;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300">
                  <a:latin typeface="Courier" charset="0"/>
                  <a:sym typeface="Courier" charset="0"/>
                </a:rPr>
                <a:t>color:white;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300">
                  <a:latin typeface="Courier" charset="0"/>
                  <a:sym typeface="Courier" charset="0"/>
                </a:rPr>
                <a:t>}</a:t>
              </a:r>
            </a:p>
          </p:txBody>
        </p:sp>
        <p:sp>
          <p:nvSpPr>
            <p:cNvPr id="70670" name="Line 18"/>
            <p:cNvSpPr>
              <a:spLocks noChangeShapeType="1"/>
            </p:cNvSpPr>
            <p:nvPr/>
          </p:nvSpPr>
          <p:spPr bwMode="auto">
            <a:xfrm>
              <a:off x="756" y="14"/>
              <a:ext cx="996" cy="0"/>
            </a:xfrm>
            <a:prstGeom prst="line">
              <a:avLst/>
            </a:prstGeom>
            <a:noFill/>
            <a:ln w="50800">
              <a:solidFill>
                <a:srgbClr val="AD01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it-IT"/>
            </a:p>
          </p:txBody>
        </p:sp>
        <p:sp>
          <p:nvSpPr>
            <p:cNvPr id="70671" name="Line 19"/>
            <p:cNvSpPr>
              <a:spLocks noChangeShapeType="1"/>
            </p:cNvSpPr>
            <p:nvPr/>
          </p:nvSpPr>
          <p:spPr bwMode="auto">
            <a:xfrm rot="10800000" flipH="1">
              <a:off x="768" y="0"/>
              <a:ext cx="0" cy="328"/>
            </a:xfrm>
            <a:prstGeom prst="line">
              <a:avLst/>
            </a:prstGeom>
            <a:noFill/>
            <a:ln w="50800">
              <a:solidFill>
                <a:srgbClr val="AD0100"/>
              </a:solidFill>
              <a:miter lim="800000"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it-IT"/>
            </a:p>
          </p:txBody>
        </p:sp>
      </p:grpSp>
      <p:grpSp>
        <p:nvGrpSpPr>
          <p:cNvPr id="52247" name="Group 23"/>
          <p:cNvGrpSpPr>
            <a:grpSpLocks/>
          </p:cNvGrpSpPr>
          <p:nvPr/>
        </p:nvGrpSpPr>
        <p:grpSpPr bwMode="auto">
          <a:xfrm>
            <a:off x="3028950" y="3532188"/>
            <a:ext cx="1406525" cy="579437"/>
            <a:chOff x="0" y="0"/>
            <a:chExt cx="984" cy="406"/>
          </a:xfrm>
        </p:grpSpPr>
        <p:sp>
          <p:nvSpPr>
            <p:cNvPr id="70667" name="Line 21"/>
            <p:cNvSpPr>
              <a:spLocks noChangeShapeType="1"/>
            </p:cNvSpPr>
            <p:nvPr/>
          </p:nvSpPr>
          <p:spPr bwMode="auto">
            <a:xfrm>
              <a:off x="0" y="0"/>
              <a:ext cx="0" cy="406"/>
            </a:xfrm>
            <a:prstGeom prst="line">
              <a:avLst/>
            </a:prstGeom>
            <a:noFill/>
            <a:ln w="50800">
              <a:solidFill>
                <a:srgbClr val="AD01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it-IT"/>
            </a:p>
          </p:txBody>
        </p:sp>
        <p:sp>
          <p:nvSpPr>
            <p:cNvPr id="70668" name="Rectangle 22"/>
            <p:cNvSpPr>
              <a:spLocks/>
            </p:cNvSpPr>
            <p:nvPr/>
          </p:nvSpPr>
          <p:spPr bwMode="auto">
            <a:xfrm>
              <a:off x="31" y="158"/>
              <a:ext cx="953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Monotype Sorts" charset="2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u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300" b="1" i="1">
                  <a:latin typeface="Times New Roman" charset="0"/>
                </a:rPr>
                <a:t>accedo via browser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53643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8" grpId="0" autoUpdateAnimBg="0"/>
      <p:bldP spid="5224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x-none"/>
              <a:t>A cascata sì, ma con calma</a:t>
            </a:r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9552" y="1340768"/>
            <a:ext cx="8375848" cy="4538662"/>
          </a:xfrm>
        </p:spPr>
        <p:txBody>
          <a:bodyPr/>
          <a:lstStyle/>
          <a:p>
            <a:pPr marL="0" indent="0">
              <a:buNone/>
            </a:pPr>
            <a:r>
              <a:rPr lang="it-IT" altLang="x-none" sz="2800" dirty="0"/>
              <a:t>L</a:t>
            </a:r>
            <a:r>
              <a:rPr lang="it-IT" altLang="ja-JP" sz="2800" dirty="0"/>
              <a:t>’ordine con cui vengono considerate le varie regole non è dato solo dall’ordine in cui sono posti nei fogli di stile</a:t>
            </a:r>
          </a:p>
          <a:p>
            <a:pPr marL="0" indent="0">
              <a:buNone/>
            </a:pPr>
            <a:r>
              <a:rPr lang="it-IT" altLang="x-none" sz="2800" dirty="0"/>
              <a:t>Infatti, viene applicato un algoritmo di ordinamento sulle dichiarazioni secondo alcuni principi (dal più al meno importante):</a:t>
            </a:r>
          </a:p>
          <a:p>
            <a:pPr marL="449263" lvl="1" indent="-263525"/>
            <a:r>
              <a:rPr lang="it-IT" altLang="x-none" sz="2400" dirty="0"/>
              <a:t>il </a:t>
            </a:r>
            <a:r>
              <a:rPr lang="it-IT" altLang="x-none" sz="2400" b="1" dirty="0"/>
              <a:t>media-</a:t>
            </a:r>
            <a:r>
              <a:rPr lang="it-IT" altLang="x-none" sz="2400" b="1" dirty="0" err="1"/>
              <a:t>type</a:t>
            </a:r>
            <a:r>
              <a:rPr lang="it-IT" altLang="x-none" sz="2400" dirty="0"/>
              <a:t> (</a:t>
            </a:r>
            <a:r>
              <a:rPr lang="it-IT" altLang="x-none" sz="2400" i="1" dirty="0" err="1"/>
              <a:t>print</a:t>
            </a:r>
            <a:r>
              <a:rPr lang="it-IT" altLang="x-none" sz="2400" dirty="0"/>
              <a:t>, </a:t>
            </a:r>
            <a:r>
              <a:rPr lang="it-IT" altLang="x-none" sz="2400" i="1" dirty="0"/>
              <a:t>screen</a:t>
            </a:r>
            <a:r>
              <a:rPr lang="it-IT" altLang="x-none" sz="2400" dirty="0"/>
              <a:t>, </a:t>
            </a:r>
            <a:r>
              <a:rPr lang="it-IT" altLang="x-none" sz="2400" i="1" dirty="0" err="1"/>
              <a:t>speech</a:t>
            </a:r>
            <a:r>
              <a:rPr lang="it-IT" altLang="x-none" sz="2400" dirty="0"/>
              <a:t>, ecc.) a cui si riferisce una dichiarazione</a:t>
            </a:r>
          </a:p>
          <a:p>
            <a:pPr marL="449263" lvl="1" indent="-263525"/>
            <a:r>
              <a:rPr lang="it-IT" altLang="x-none" sz="2400" dirty="0"/>
              <a:t>l</a:t>
            </a:r>
            <a:r>
              <a:rPr lang="it-IT" altLang="ja-JP" sz="2400" dirty="0"/>
              <a:t>’</a:t>
            </a:r>
            <a:r>
              <a:rPr lang="it-IT" altLang="ja-JP" sz="2400" b="1" dirty="0"/>
              <a:t>importanza</a:t>
            </a:r>
            <a:r>
              <a:rPr lang="it-IT" altLang="ja-JP" sz="2400" dirty="0"/>
              <a:t> di una dichiarazione (</a:t>
            </a:r>
            <a:r>
              <a:rPr lang="it-IT" altLang="ja-JP" sz="2400" dirty="0">
                <a:latin typeface="Courier" charset="0"/>
                <a:sym typeface="Courier" charset="0"/>
              </a:rPr>
              <a:t>!</a:t>
            </a:r>
            <a:r>
              <a:rPr lang="it-IT" altLang="ja-JP" sz="2400" dirty="0" err="1">
                <a:latin typeface="Courier" charset="0"/>
                <a:sym typeface="Courier" charset="0"/>
              </a:rPr>
              <a:t>important</a:t>
            </a:r>
            <a:r>
              <a:rPr lang="it-IT" altLang="ja-JP" sz="2400" dirty="0"/>
              <a:t>)</a:t>
            </a:r>
          </a:p>
          <a:p>
            <a:pPr marL="449263" lvl="1" indent="-263525"/>
            <a:r>
              <a:rPr lang="it-IT" altLang="x-none" sz="2400" dirty="0"/>
              <a:t>l</a:t>
            </a:r>
            <a:r>
              <a:rPr lang="it-IT" altLang="ja-JP" sz="2400" dirty="0"/>
              <a:t>’</a:t>
            </a:r>
            <a:r>
              <a:rPr lang="it-IT" altLang="ja-JP" sz="2400" b="1" dirty="0"/>
              <a:t>origine</a:t>
            </a:r>
            <a:r>
              <a:rPr lang="it-IT" altLang="ja-JP" sz="2400" dirty="0"/>
              <a:t> della dichiarazione (utente, autore, </a:t>
            </a:r>
            <a:r>
              <a:rPr lang="it-IT" altLang="ja-JP" sz="2400" dirty="0" err="1"/>
              <a:t>user</a:t>
            </a:r>
            <a:r>
              <a:rPr lang="it-IT" altLang="ja-JP" sz="2400" dirty="0"/>
              <a:t> agent)</a:t>
            </a:r>
          </a:p>
          <a:p>
            <a:pPr marL="449263" lvl="1" indent="-263525"/>
            <a:r>
              <a:rPr lang="it-IT" altLang="x-none" sz="2400" dirty="0"/>
              <a:t>la </a:t>
            </a:r>
            <a:r>
              <a:rPr lang="it-IT" altLang="x-none" sz="2400" b="1" dirty="0"/>
              <a:t>specificità</a:t>
            </a:r>
            <a:r>
              <a:rPr lang="it-IT" altLang="x-none" sz="2400" dirty="0"/>
              <a:t> del selettore della dichiarazione</a:t>
            </a:r>
          </a:p>
          <a:p>
            <a:pPr marL="449263" lvl="1" indent="-263525"/>
            <a:r>
              <a:rPr lang="it-IT" altLang="x-none" sz="2400" dirty="0"/>
              <a:t>l</a:t>
            </a:r>
            <a:r>
              <a:rPr lang="it-IT" altLang="ja-JP" sz="2400" dirty="0"/>
              <a:t>’</a:t>
            </a:r>
            <a:r>
              <a:rPr lang="it-IT" altLang="ja-JP" sz="2400" b="1" dirty="0"/>
              <a:t>ordine</a:t>
            </a:r>
            <a:r>
              <a:rPr lang="it-IT" altLang="ja-JP" sz="2400" dirty="0"/>
              <a:t> in cui si trovano le dichiarazioni</a:t>
            </a:r>
            <a:endParaRPr lang="it-IT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1916054406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>
          <a:xfrm>
            <a:off x="755650" y="152400"/>
            <a:ext cx="8159750" cy="14478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it-IT" sz="4000" dirty="0">
                <a:cs typeface="+mj-cs"/>
              </a:rPr>
              <a:t>L'ordine della cascata</a:t>
            </a:r>
            <a:endParaRPr lang="it-IT" sz="4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7545" y="1196752"/>
            <a:ext cx="8568506" cy="4538662"/>
          </a:xfrm>
        </p:spPr>
        <p:txBody>
          <a:bodyPr/>
          <a:lstStyle/>
          <a:p>
            <a:pPr marL="0" indent="0">
              <a:buSzPct val="99000"/>
              <a:buNone/>
            </a:pPr>
            <a:r>
              <a:rPr lang="it-IT" altLang="x-none" sz="2400" dirty="0"/>
              <a:t>La cascata non è ordinata in maniera assoluta sulla base dell'ordine delle dichiarazioni, ma tenendo in considerazione l</a:t>
            </a:r>
            <a:r>
              <a:rPr lang="it-IT" altLang="ja-JP" sz="2400" dirty="0"/>
              <a:t>’importanza e l’origine, con il seguente ordine di precedenza:</a:t>
            </a:r>
          </a:p>
          <a:p>
            <a:pPr marL="735013" lvl="1" indent="-457200">
              <a:buFont typeface="+mj-lt"/>
              <a:buAutoNum type="arabicPeriod"/>
            </a:pPr>
            <a:r>
              <a:rPr lang="it-IT" altLang="x-none" sz="2400" i="1" dirty="0"/>
              <a:t>dichiarazioni dello </a:t>
            </a:r>
            <a:r>
              <a:rPr lang="it-IT" altLang="x-none" sz="2400" i="1" dirty="0" err="1"/>
              <a:t>user</a:t>
            </a:r>
            <a:r>
              <a:rPr lang="it-IT" altLang="x-none" sz="2400" i="1" dirty="0"/>
              <a:t> agent</a:t>
            </a:r>
          </a:p>
          <a:p>
            <a:pPr marL="735013" lvl="1" indent="-457200">
              <a:buFont typeface="+mj-lt"/>
              <a:buAutoNum type="arabicPeriod"/>
            </a:pPr>
            <a:r>
              <a:rPr lang="it-IT" altLang="x-none" sz="2400" i="1" dirty="0"/>
              <a:t>dichiarazioni dell</a:t>
            </a:r>
            <a:r>
              <a:rPr lang="it-IT" altLang="ja-JP" sz="2400" i="1" dirty="0"/>
              <a:t>’utente</a:t>
            </a:r>
          </a:p>
          <a:p>
            <a:pPr marL="735013" lvl="1" indent="-457200">
              <a:buFont typeface="+mj-lt"/>
              <a:buAutoNum type="arabicPeriod"/>
            </a:pPr>
            <a:r>
              <a:rPr lang="it-IT" altLang="x-none" sz="2400" i="1" dirty="0"/>
              <a:t>dichiarazioni normali dell</a:t>
            </a:r>
            <a:r>
              <a:rPr lang="it-IT" altLang="ja-JP" sz="2400" i="1" dirty="0"/>
              <a:t>’autore</a:t>
            </a:r>
          </a:p>
          <a:p>
            <a:pPr marL="735013" lvl="1" indent="-457200">
              <a:buFont typeface="+mj-lt"/>
              <a:buAutoNum type="arabicPeriod"/>
            </a:pPr>
            <a:r>
              <a:rPr lang="it-IT" altLang="x-none" sz="2400" i="1" dirty="0"/>
              <a:t>dichiarazioni importanti dell</a:t>
            </a:r>
            <a:r>
              <a:rPr lang="it-IT" altLang="ja-JP" sz="2400" i="1" dirty="0"/>
              <a:t>’autore ( </a:t>
            </a:r>
            <a:r>
              <a:rPr lang="it-IT" altLang="ja-JP" sz="2400" b="1" i="1" dirty="0">
                <a:latin typeface="Courier New" charset="0"/>
              </a:rPr>
              <a:t>!</a:t>
            </a:r>
            <a:r>
              <a:rPr lang="it-IT" altLang="ja-JP" sz="2400" b="1" i="1" dirty="0" err="1">
                <a:latin typeface="Courier New" charset="0"/>
              </a:rPr>
              <a:t>important</a:t>
            </a:r>
            <a:r>
              <a:rPr lang="it-IT" altLang="ja-JP" sz="2400" i="1" dirty="0"/>
              <a:t>) </a:t>
            </a:r>
          </a:p>
          <a:p>
            <a:pPr marL="735013" lvl="1" indent="-457200">
              <a:buFont typeface="+mj-lt"/>
              <a:buAutoNum type="arabicPeriod"/>
            </a:pPr>
            <a:r>
              <a:rPr lang="it-IT" altLang="x-none" sz="2400" i="1" dirty="0"/>
              <a:t>dichiarazioni importanti dell</a:t>
            </a:r>
            <a:r>
              <a:rPr lang="it-IT" altLang="ja-JP" sz="2400" i="1" dirty="0"/>
              <a:t>’utente ( </a:t>
            </a:r>
            <a:r>
              <a:rPr lang="it-IT" altLang="ja-JP" sz="2400" b="1" i="1" dirty="0">
                <a:latin typeface="Courier New" charset="0"/>
              </a:rPr>
              <a:t>!</a:t>
            </a:r>
            <a:r>
              <a:rPr lang="it-IT" altLang="ja-JP" sz="2400" b="1" i="1" dirty="0" err="1">
                <a:latin typeface="Courier New" charset="0"/>
              </a:rPr>
              <a:t>important</a:t>
            </a:r>
            <a:r>
              <a:rPr lang="it-IT" altLang="ja-JP" sz="2400" i="1" dirty="0"/>
              <a:t>) </a:t>
            </a:r>
          </a:p>
          <a:p>
            <a:pPr marL="0" indent="0">
              <a:buSzPct val="99000"/>
              <a:buNone/>
            </a:pPr>
            <a:r>
              <a:rPr lang="it-IT" altLang="x-none" sz="2400" dirty="0"/>
              <a:t>Le regole della stessa importanza e origine sono ordinate per specificità del selettore, così i selettori più specifici coprono quelli più generali.</a:t>
            </a:r>
          </a:p>
          <a:p>
            <a:pPr marL="0" indent="0">
              <a:buSzPct val="99000"/>
              <a:buNone/>
            </a:pPr>
            <a:r>
              <a:rPr lang="it-IT" altLang="x-none" sz="2400" dirty="0"/>
              <a:t>Infine regole della stessa importanza e origine e con selettori della stessa specificità sono considerati in </a:t>
            </a:r>
            <a:r>
              <a:rPr lang="it-IT" altLang="x-none" sz="2400" i="1" dirty="0" err="1"/>
              <a:t>document</a:t>
            </a:r>
            <a:r>
              <a:rPr lang="it-IT" altLang="x-none" sz="2400" i="1" dirty="0"/>
              <a:t> </a:t>
            </a:r>
            <a:br>
              <a:rPr lang="it-IT" altLang="x-none" sz="2400" i="1" dirty="0"/>
            </a:br>
            <a:r>
              <a:rPr lang="it-IT" altLang="x-none" sz="2400" i="1" dirty="0" err="1"/>
              <a:t>order</a:t>
            </a:r>
            <a:endParaRPr lang="it-IT" altLang="x-none" sz="2400" i="1" dirty="0"/>
          </a:p>
        </p:txBody>
      </p:sp>
    </p:spTree>
    <p:extLst>
      <p:ext uri="{BB962C8B-B14F-4D97-AF65-F5344CB8AC3E}">
        <p14:creationId xmlns:p14="http://schemas.microsoft.com/office/powerpoint/2010/main" val="3162137531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Trasformazioni CSS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27584" y="1484784"/>
            <a:ext cx="7988424" cy="4114800"/>
          </a:xfrm>
        </p:spPr>
        <p:txBody>
          <a:bodyPr/>
          <a:lstStyle/>
          <a:p>
            <a:r>
              <a:rPr lang="it-IT" sz="2800" dirty="0"/>
              <a:t>Trasformazioni geometriche sulla scatola una volta che è stata completamente definita e generata. </a:t>
            </a:r>
          </a:p>
          <a:p>
            <a:r>
              <a:rPr lang="it-IT" sz="2800" dirty="0"/>
              <a:t>Si usa la sintassi </a:t>
            </a:r>
            <a:r>
              <a:rPr lang="it-IT" sz="20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transform</a:t>
            </a:r>
            <a:r>
              <a:rPr lang="it-IT" sz="20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: </a:t>
            </a:r>
            <a:r>
              <a:rPr lang="it-IT" sz="20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function</a:t>
            </a:r>
            <a:r>
              <a:rPr lang="it-IT" sz="20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(</a:t>
            </a:r>
            <a:r>
              <a:rPr lang="it-IT" sz="2000" b="1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parameters</a:t>
            </a:r>
            <a:r>
              <a:rPr lang="it-IT" sz="20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);</a:t>
            </a:r>
            <a:r>
              <a:rPr lang="it-IT" sz="2800" dirty="0"/>
              <a:t> </a:t>
            </a:r>
          </a:p>
          <a:p>
            <a:r>
              <a:rPr lang="it-IT" sz="2800" dirty="0"/>
              <a:t>Esempi di funzioni:</a:t>
            </a:r>
          </a:p>
          <a:p>
            <a:pPr lvl="1"/>
            <a:r>
              <a:rPr lang="it-IT" sz="2000" b="1" dirty="0" err="1">
                <a:solidFill>
                  <a:srgbClr val="0070C0"/>
                </a:solidFill>
                <a:latin typeface="Lucida Console" panose="020B0609040504020204" pitchFamily="49" charset="0"/>
                <a:ea typeface="Courier New" charset="0"/>
                <a:cs typeface="Courier New" charset="0"/>
              </a:rPr>
              <a:t>translate</a:t>
            </a:r>
            <a:r>
              <a:rPr lang="it-IT" sz="2000" b="1" dirty="0">
                <a:solidFill>
                  <a:srgbClr val="0070C0"/>
                </a:solidFill>
                <a:latin typeface="Lucida Console" panose="020B0609040504020204" pitchFamily="49" charset="0"/>
                <a:ea typeface="Courier New" charset="0"/>
                <a:cs typeface="Courier New" charset="0"/>
              </a:rPr>
              <a:t>(), translate3d()</a:t>
            </a:r>
            <a:r>
              <a:rPr lang="it-IT" sz="2400" dirty="0"/>
              <a:t>: sposta la scatola</a:t>
            </a:r>
          </a:p>
          <a:p>
            <a:pPr lvl="1"/>
            <a:r>
              <a:rPr lang="it-IT" sz="2000" b="1" dirty="0">
                <a:solidFill>
                  <a:srgbClr val="0070C0"/>
                </a:solidFill>
                <a:latin typeface="Lucida Console" panose="020B0609040504020204" pitchFamily="49" charset="0"/>
                <a:ea typeface="Courier New" charset="0"/>
                <a:cs typeface="Courier New" charset="0"/>
              </a:rPr>
              <a:t>scale(), scale3d()</a:t>
            </a:r>
            <a:r>
              <a:rPr lang="it-IT" sz="2400" dirty="0"/>
              <a:t>: allarga/rimpicciolisce la scatola</a:t>
            </a:r>
          </a:p>
          <a:p>
            <a:pPr lvl="1"/>
            <a:r>
              <a:rPr lang="it-IT" sz="2000" b="1" dirty="0">
                <a:solidFill>
                  <a:srgbClr val="0070C0"/>
                </a:solidFill>
                <a:latin typeface="Lucida Console" panose="020B0609040504020204" pitchFamily="49" charset="0"/>
                <a:ea typeface="Courier New" charset="0"/>
                <a:cs typeface="Courier New" charset="0"/>
              </a:rPr>
              <a:t>rotate(), rotate3d()</a:t>
            </a:r>
            <a:r>
              <a:rPr lang="it-IT" sz="2400" dirty="0"/>
              <a:t>: ruota la scatola</a:t>
            </a:r>
          </a:p>
          <a:p>
            <a:pPr lvl="1"/>
            <a:r>
              <a:rPr lang="it-IT" sz="2000" b="1" dirty="0" err="1">
                <a:solidFill>
                  <a:srgbClr val="0070C0"/>
                </a:solidFill>
                <a:latin typeface="Lucida Console" panose="020B0609040504020204" pitchFamily="49" charset="0"/>
                <a:ea typeface="Courier New" charset="0"/>
                <a:cs typeface="Courier New" charset="0"/>
              </a:rPr>
              <a:t>skew</a:t>
            </a:r>
            <a:r>
              <a:rPr lang="it-IT" sz="2000" b="1" dirty="0">
                <a:solidFill>
                  <a:srgbClr val="0070C0"/>
                </a:solidFill>
                <a:latin typeface="Lucida Console" panose="020B0609040504020204" pitchFamily="49" charset="0"/>
                <a:ea typeface="Courier New" charset="0"/>
                <a:cs typeface="Courier New" charset="0"/>
              </a:rPr>
              <a:t>()</a:t>
            </a:r>
            <a:r>
              <a:rPr lang="it-IT" sz="2400" dirty="0"/>
              <a:t>: inclina la scatola</a:t>
            </a:r>
          </a:p>
          <a:p>
            <a:pPr lvl="1"/>
            <a:r>
              <a:rPr lang="it-IT" sz="2400" dirty="0"/>
              <a:t>Ecc.</a:t>
            </a:r>
          </a:p>
          <a:p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3469944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D13A4C13-DA5C-CE4F-AA94-0ED25FA364F7}"/>
              </a:ext>
            </a:extLst>
          </p:cNvPr>
          <p:cNvSpPr/>
          <p:nvPr/>
        </p:nvSpPr>
        <p:spPr>
          <a:xfrm>
            <a:off x="6191672" y="5805264"/>
            <a:ext cx="2952328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>
                <a:cs typeface="+mj-cs"/>
              </a:rPr>
              <a:t>Trasformazioni</a:t>
            </a:r>
            <a:r>
              <a:rPr lang="en-US" dirty="0">
                <a:cs typeface="+mj-cs"/>
              </a:rPr>
              <a:t> CSS: </a:t>
            </a:r>
            <a:r>
              <a:rPr lang="en-US" i="1" dirty="0">
                <a:cs typeface="+mj-cs"/>
              </a:rPr>
              <a:t>scale(X,Y)</a:t>
            </a:r>
          </a:p>
        </p:txBody>
      </p:sp>
      <p:sp>
        <p:nvSpPr>
          <p:cNvPr id="63490" name="Rectangle 2"/>
          <p:cNvSpPr>
            <a:spLocks/>
          </p:cNvSpPr>
          <p:nvPr/>
        </p:nvSpPr>
        <p:spPr bwMode="auto">
          <a:xfrm>
            <a:off x="411163" y="2060575"/>
            <a:ext cx="3800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50000"/>
              <a:buFont typeface="Monotype Sorts" charset="2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u"/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800" b="1">
                <a:latin typeface="Courier" charset="0"/>
                <a:sym typeface="Courier" charset="0"/>
              </a:rPr>
              <a:t>&lt;style&gt;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800" b="1">
                <a:latin typeface="Courier" charset="0"/>
                <a:sym typeface="Courier" charset="0"/>
              </a:rPr>
              <a:t>div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800" b="1">
                <a:latin typeface="Courier" charset="0"/>
                <a:sym typeface="Courier" charset="0"/>
              </a:rPr>
              <a:t>  background-color: yellow;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800" b="1">
                <a:latin typeface="Courier" charset="0"/>
                <a:sym typeface="Courier" charset="0"/>
              </a:rPr>
              <a:t>  width: 200px;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800" b="1">
                <a:latin typeface="Courier" charset="0"/>
                <a:sym typeface="Courier" charset="0"/>
              </a:rPr>
              <a:t>  border: 1px solid black;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800" b="1">
                <a:latin typeface="Courier" charset="0"/>
                <a:sym typeface="Courier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800" b="1">
                <a:latin typeface="Courier" charset="0"/>
                <a:sym typeface="Courier" charset="0"/>
              </a:rPr>
              <a:t>&lt;/style&gt;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x-none" sz="1800" b="1">
              <a:latin typeface="Courier" charset="0"/>
              <a:sym typeface="Courier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x-none" sz="1800" b="1">
              <a:latin typeface="Courier" charset="0"/>
              <a:sym typeface="Courier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800" b="1">
                <a:latin typeface="Courier" charset="0"/>
                <a:sym typeface="Courier" charset="0"/>
              </a:rPr>
              <a:t>&lt;div&gt;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800" b="1">
                <a:latin typeface="Courier" charset="0"/>
                <a:sym typeface="Courier" charset="0"/>
              </a:rPr>
              <a:t>  &lt;p&gt;Un DIV&lt;/p&gt;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800" b="1">
                <a:latin typeface="Courier" charset="0"/>
                <a:sym typeface="Courier" charset="0"/>
              </a:rPr>
              <a:t>  &lt;p&gt;Con due paragrafi&lt;/p&gt;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800" b="1">
                <a:latin typeface="Courier" charset="0"/>
                <a:sym typeface="Courier" charset="0"/>
              </a:rPr>
              <a:t>&lt;/div&gt;</a:t>
            </a:r>
          </a:p>
        </p:txBody>
      </p:sp>
      <p:grpSp>
        <p:nvGrpSpPr>
          <p:cNvPr id="47111" name="Group 7"/>
          <p:cNvGrpSpPr>
            <a:grpSpLocks/>
          </p:cNvGrpSpPr>
          <p:nvPr/>
        </p:nvGrpSpPr>
        <p:grpSpPr bwMode="auto">
          <a:xfrm>
            <a:off x="2957513" y="1565275"/>
            <a:ext cx="4722812" cy="1074738"/>
            <a:chOff x="0" y="0"/>
            <a:chExt cx="3305" cy="752"/>
          </a:xfrm>
        </p:grpSpPr>
        <p:pic>
          <p:nvPicPr>
            <p:cNvPr id="6350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1" y="0"/>
              <a:ext cx="1704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505" name="Line 4"/>
            <p:cNvSpPr>
              <a:spLocks noChangeShapeType="1"/>
            </p:cNvSpPr>
            <p:nvPr/>
          </p:nvSpPr>
          <p:spPr bwMode="auto">
            <a:xfrm flipH="1">
              <a:off x="0" y="332"/>
              <a:ext cx="1574" cy="332"/>
            </a:xfrm>
            <a:prstGeom prst="line">
              <a:avLst/>
            </a:prstGeom>
            <a:noFill/>
            <a:ln w="38100">
              <a:solidFill>
                <a:srgbClr val="9B0500"/>
              </a:solidFill>
              <a:miter lim="800000"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it-IT"/>
            </a:p>
          </p:txBody>
        </p:sp>
      </p:grpSp>
      <p:grpSp>
        <p:nvGrpSpPr>
          <p:cNvPr id="47116" name="Group 12"/>
          <p:cNvGrpSpPr>
            <a:grpSpLocks/>
          </p:cNvGrpSpPr>
          <p:nvPr/>
        </p:nvGrpSpPr>
        <p:grpSpPr bwMode="auto">
          <a:xfrm>
            <a:off x="4389438" y="2022475"/>
            <a:ext cx="4686300" cy="3052763"/>
            <a:chOff x="0" y="0"/>
            <a:chExt cx="3280" cy="2136"/>
          </a:xfrm>
        </p:grpSpPr>
        <p:pic>
          <p:nvPicPr>
            <p:cNvPr id="63499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" y="0"/>
              <a:ext cx="888" cy="2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3500" name="Group 11"/>
            <p:cNvGrpSpPr>
              <a:grpSpLocks/>
            </p:cNvGrpSpPr>
            <p:nvPr/>
          </p:nvGrpSpPr>
          <p:grpSpPr bwMode="auto">
            <a:xfrm>
              <a:off x="0" y="775"/>
              <a:ext cx="2357" cy="252"/>
              <a:chOff x="0" y="17"/>
              <a:chExt cx="2357" cy="251"/>
            </a:xfrm>
          </p:grpSpPr>
          <p:sp>
            <p:nvSpPr>
              <p:cNvPr id="63501" name="Line 9"/>
              <p:cNvSpPr>
                <a:spLocks noChangeShapeType="1"/>
              </p:cNvSpPr>
              <p:nvPr/>
            </p:nvSpPr>
            <p:spPr bwMode="auto">
              <a:xfrm flipH="1">
                <a:off x="0" y="268"/>
                <a:ext cx="2357" cy="0"/>
              </a:xfrm>
              <a:prstGeom prst="line">
                <a:avLst/>
              </a:prstGeom>
              <a:noFill/>
              <a:ln w="38100">
                <a:solidFill>
                  <a:srgbClr val="9B0500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it-IT"/>
              </a:p>
            </p:txBody>
          </p:sp>
          <p:sp>
            <p:nvSpPr>
              <p:cNvPr id="63502" name="Rectangle 10"/>
              <p:cNvSpPr>
                <a:spLocks/>
              </p:cNvSpPr>
              <p:nvPr/>
            </p:nvSpPr>
            <p:spPr bwMode="auto">
              <a:xfrm>
                <a:off x="247" y="17"/>
                <a:ext cx="1741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Monotype Sorts" charset="2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buChar char="u"/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5000"/>
                  <a:buFont typeface="Monotype Sorts" charset="2"/>
                  <a:buChar char="F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x-none" sz="2000" b="1" dirty="0" err="1">
                    <a:solidFill>
                      <a:srgbClr val="9B0500"/>
                    </a:solidFill>
                    <a:latin typeface="Times New Roman" charset="0"/>
                  </a:rPr>
                  <a:t>transform:scale</a:t>
                </a:r>
                <a:r>
                  <a:rPr kumimoji="0" lang="en-US" altLang="x-none" sz="2000" b="1" dirty="0">
                    <a:solidFill>
                      <a:srgbClr val="9B0500"/>
                    </a:solidFill>
                    <a:latin typeface="Times New Roman" charset="0"/>
                  </a:rPr>
                  <a:t>(0.5,3);</a:t>
                </a:r>
              </a:p>
            </p:txBody>
          </p:sp>
        </p:grpSp>
      </p:grpSp>
      <p:grpSp>
        <p:nvGrpSpPr>
          <p:cNvPr id="47121" name="Group 17"/>
          <p:cNvGrpSpPr>
            <a:grpSpLocks/>
          </p:cNvGrpSpPr>
          <p:nvPr/>
        </p:nvGrpSpPr>
        <p:grpSpPr bwMode="auto">
          <a:xfrm>
            <a:off x="3921125" y="3952875"/>
            <a:ext cx="5176838" cy="2459038"/>
            <a:chOff x="0" y="106"/>
            <a:chExt cx="3624" cy="1720"/>
          </a:xfrm>
        </p:grpSpPr>
        <p:pic>
          <p:nvPicPr>
            <p:cNvPr id="63495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" y="1074"/>
              <a:ext cx="3328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3496" name="Group 16"/>
            <p:cNvGrpSpPr>
              <a:grpSpLocks/>
            </p:cNvGrpSpPr>
            <p:nvPr/>
          </p:nvGrpSpPr>
          <p:grpSpPr bwMode="auto">
            <a:xfrm>
              <a:off x="0" y="106"/>
              <a:ext cx="2010" cy="921"/>
              <a:chOff x="0" y="106"/>
              <a:chExt cx="2010" cy="921"/>
            </a:xfrm>
          </p:grpSpPr>
          <p:sp>
            <p:nvSpPr>
              <p:cNvPr id="63497" name="Line 14"/>
              <p:cNvSpPr>
                <a:spLocks noChangeShapeType="1"/>
              </p:cNvSpPr>
              <p:nvPr/>
            </p:nvSpPr>
            <p:spPr bwMode="auto">
              <a:xfrm rot="10800000">
                <a:off x="0" y="106"/>
                <a:ext cx="2010" cy="921"/>
              </a:xfrm>
              <a:prstGeom prst="line">
                <a:avLst/>
              </a:prstGeom>
              <a:noFill/>
              <a:ln w="38100">
                <a:solidFill>
                  <a:srgbClr val="9B0500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it-IT"/>
              </a:p>
            </p:txBody>
          </p:sp>
          <p:sp>
            <p:nvSpPr>
              <p:cNvPr id="63498" name="Rectangle 15"/>
              <p:cNvSpPr>
                <a:spLocks/>
              </p:cNvSpPr>
              <p:nvPr/>
            </p:nvSpPr>
            <p:spPr bwMode="auto">
              <a:xfrm rot="1468425">
                <a:off x="363" y="386"/>
                <a:ext cx="1607" cy="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Monotype Sorts" charset="2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buChar char="u"/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65000"/>
                  <a:buFont typeface="Monotype Sorts" charset="2"/>
                  <a:buChar char="F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x-none" sz="2000" b="1" dirty="0" err="1">
                    <a:solidFill>
                      <a:srgbClr val="9B0500"/>
                    </a:solidFill>
                    <a:latin typeface="Times New Roman" charset="0"/>
                  </a:rPr>
                  <a:t>transform:scale</a:t>
                </a:r>
                <a:r>
                  <a:rPr kumimoji="0" lang="en-US" altLang="x-none" sz="2000" b="1" dirty="0">
                    <a:solidFill>
                      <a:srgbClr val="9B0500"/>
                    </a:solidFill>
                    <a:latin typeface="Times New Roman" charset="0"/>
                  </a:rPr>
                  <a:t>(2,1);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2120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A402D2-FED5-7D40-B890-6A032B8F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Page layout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58E510-1F13-BA47-845D-DD180E163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800"/>
              <a:t>La paginazione porta con sé alcuni problemi che in tipografia sono sempre citati con attenzione e storie dell'orrore:</a:t>
            </a:r>
          </a:p>
          <a:p>
            <a:pPr lvl="1"/>
            <a:r>
              <a:rPr lang="it-IT" sz="2400"/>
              <a:t>Il </a:t>
            </a:r>
            <a:r>
              <a:rPr lang="it-IT" sz="2400" i="1"/>
              <a:t>fronte e il retro </a:t>
            </a:r>
            <a:r>
              <a:rPr lang="it-IT" sz="2400"/>
              <a:t>delle pagine: molta carta non è completamente opaca e le parti nere del retro può trasparire di fronte come vaga area nera e creare uno sgradevole effetto visivo da evitare. </a:t>
            </a:r>
          </a:p>
          <a:p>
            <a:pPr lvl="1"/>
            <a:r>
              <a:rPr lang="it-IT" sz="2400"/>
              <a:t>Le </a:t>
            </a:r>
            <a:r>
              <a:rPr lang="it-IT" sz="2400" i="1"/>
              <a:t>pagine affiancate </a:t>
            </a:r>
            <a:r>
              <a:rPr lang="it-IT" sz="2400"/>
              <a:t>sono spesso guardate allo stesso momento, e possono fornire contrasti interessanti o sgradevoli o ridicoli.  </a:t>
            </a:r>
          </a:p>
        </p:txBody>
      </p:sp>
    </p:spTree>
    <p:extLst>
      <p:ext uri="{BB962C8B-B14F-4D97-AF65-F5344CB8AC3E}">
        <p14:creationId xmlns:p14="http://schemas.microsoft.com/office/powerpoint/2010/main" val="1416478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00B1BF5B-12CE-8A40-9498-811C4AF2F520}"/>
              </a:ext>
            </a:extLst>
          </p:cNvPr>
          <p:cNvSpPr/>
          <p:nvPr/>
        </p:nvSpPr>
        <p:spPr>
          <a:xfrm>
            <a:off x="6191672" y="5805264"/>
            <a:ext cx="2952328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12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Trasformazioni</a:t>
            </a:r>
            <a:r>
              <a:rPr lang="en-US" dirty="0"/>
              <a:t> CSS</a:t>
            </a:r>
            <a:r>
              <a:rPr lang="en-US" dirty="0">
                <a:cs typeface="+mj-cs"/>
              </a:rPr>
              <a:t>: </a:t>
            </a:r>
            <a:r>
              <a:rPr lang="en-US" i="1" dirty="0">
                <a:cs typeface="+mj-cs"/>
              </a:rPr>
              <a:t>rotate(</a:t>
            </a:r>
            <a:r>
              <a:rPr lang="en-US" i="1" dirty="0" err="1">
                <a:cs typeface="+mj-cs"/>
              </a:rPr>
              <a:t>deg</a:t>
            </a:r>
            <a:r>
              <a:rPr lang="en-US" i="1" dirty="0">
                <a:cs typeface="+mj-cs"/>
              </a:rPr>
              <a:t>)</a:t>
            </a:r>
          </a:p>
        </p:txBody>
      </p:sp>
      <p:grpSp>
        <p:nvGrpSpPr>
          <p:cNvPr id="48135" name="Group 7"/>
          <p:cNvGrpSpPr>
            <a:grpSpLocks/>
          </p:cNvGrpSpPr>
          <p:nvPr/>
        </p:nvGrpSpPr>
        <p:grpSpPr bwMode="auto">
          <a:xfrm>
            <a:off x="2957513" y="1565275"/>
            <a:ext cx="4722812" cy="1074738"/>
            <a:chOff x="0" y="0"/>
            <a:chExt cx="3305" cy="752"/>
          </a:xfrm>
        </p:grpSpPr>
        <p:pic>
          <p:nvPicPr>
            <p:cNvPr id="6452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1" y="0"/>
              <a:ext cx="1704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31" name="Line 4"/>
            <p:cNvSpPr>
              <a:spLocks noChangeShapeType="1"/>
            </p:cNvSpPr>
            <p:nvPr/>
          </p:nvSpPr>
          <p:spPr bwMode="auto">
            <a:xfrm flipH="1">
              <a:off x="0" y="332"/>
              <a:ext cx="1574" cy="332"/>
            </a:xfrm>
            <a:prstGeom prst="line">
              <a:avLst/>
            </a:prstGeom>
            <a:noFill/>
            <a:ln w="38100">
              <a:solidFill>
                <a:srgbClr val="9B0500"/>
              </a:solidFill>
              <a:miter lim="800000"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it-IT"/>
            </a:p>
          </p:txBody>
        </p:sp>
      </p:grpSp>
      <p:grpSp>
        <p:nvGrpSpPr>
          <p:cNvPr id="48139" name="Group 11"/>
          <p:cNvGrpSpPr>
            <a:grpSpLocks/>
          </p:cNvGrpSpPr>
          <p:nvPr/>
        </p:nvGrpSpPr>
        <p:grpSpPr bwMode="auto">
          <a:xfrm>
            <a:off x="3868738" y="3965575"/>
            <a:ext cx="5332412" cy="1909763"/>
            <a:chOff x="0" y="80"/>
            <a:chExt cx="3731" cy="1336"/>
          </a:xfrm>
        </p:grpSpPr>
        <p:pic>
          <p:nvPicPr>
            <p:cNvPr id="64526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" y="80"/>
              <a:ext cx="1896" cy="1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27" name="Line 9"/>
            <p:cNvSpPr>
              <a:spLocks noChangeShapeType="1"/>
            </p:cNvSpPr>
            <p:nvPr/>
          </p:nvSpPr>
          <p:spPr bwMode="auto">
            <a:xfrm rot="10800000">
              <a:off x="0" y="231"/>
              <a:ext cx="1981" cy="283"/>
            </a:xfrm>
            <a:prstGeom prst="line">
              <a:avLst/>
            </a:prstGeom>
            <a:noFill/>
            <a:ln w="38100">
              <a:solidFill>
                <a:srgbClr val="9B0500"/>
              </a:solidFill>
              <a:miter lim="800000"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it-IT"/>
            </a:p>
          </p:txBody>
        </p:sp>
        <p:sp>
          <p:nvSpPr>
            <p:cNvPr id="64528" name="Rectangle 10"/>
            <p:cNvSpPr>
              <a:spLocks/>
            </p:cNvSpPr>
            <p:nvPr/>
          </p:nvSpPr>
          <p:spPr bwMode="auto">
            <a:xfrm rot="462555">
              <a:off x="194" y="149"/>
              <a:ext cx="1628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Monotype Sorts" charset="2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u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700" b="1" dirty="0" err="1">
                  <a:solidFill>
                    <a:srgbClr val="9B0500"/>
                  </a:solidFill>
                  <a:latin typeface="Times New Roman" charset="0"/>
                </a:rPr>
                <a:t>transform:rotate</a:t>
              </a:r>
              <a:r>
                <a:rPr kumimoji="0" lang="en-US" altLang="x-none" sz="1700" b="1" dirty="0">
                  <a:solidFill>
                    <a:srgbClr val="9B0500"/>
                  </a:solidFill>
                  <a:latin typeface="Times New Roman" charset="0"/>
                </a:rPr>
                <a:t>(10deg);</a:t>
              </a:r>
            </a:p>
          </p:txBody>
        </p:sp>
      </p:grpSp>
      <p:grpSp>
        <p:nvGrpSpPr>
          <p:cNvPr id="48143" name="Group 15"/>
          <p:cNvGrpSpPr>
            <a:grpSpLocks/>
          </p:cNvGrpSpPr>
          <p:nvPr/>
        </p:nvGrpSpPr>
        <p:grpSpPr bwMode="auto">
          <a:xfrm>
            <a:off x="2689225" y="4484688"/>
            <a:ext cx="4957763" cy="2155825"/>
            <a:chOff x="0" y="193"/>
            <a:chExt cx="3469" cy="1508"/>
          </a:xfrm>
        </p:grpSpPr>
        <p:pic>
          <p:nvPicPr>
            <p:cNvPr id="64523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9" y="901"/>
              <a:ext cx="1720" cy="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24" name="Line 13"/>
            <p:cNvSpPr>
              <a:spLocks noChangeShapeType="1"/>
            </p:cNvSpPr>
            <p:nvPr/>
          </p:nvSpPr>
          <p:spPr bwMode="auto">
            <a:xfrm rot="10800000">
              <a:off x="0" y="193"/>
              <a:ext cx="2164" cy="679"/>
            </a:xfrm>
            <a:prstGeom prst="line">
              <a:avLst/>
            </a:prstGeom>
            <a:noFill/>
            <a:ln w="38100">
              <a:solidFill>
                <a:srgbClr val="9B0500"/>
              </a:solidFill>
              <a:miter lim="800000"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it-IT"/>
            </a:p>
          </p:txBody>
        </p:sp>
        <p:sp>
          <p:nvSpPr>
            <p:cNvPr id="64525" name="Rectangle 14"/>
            <p:cNvSpPr>
              <a:spLocks/>
            </p:cNvSpPr>
            <p:nvPr/>
          </p:nvSpPr>
          <p:spPr bwMode="auto">
            <a:xfrm rot="1021913">
              <a:off x="237" y="299"/>
              <a:ext cx="1743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Monotype Sorts" charset="2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u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700" b="1" dirty="0" err="1">
                  <a:solidFill>
                    <a:srgbClr val="9B0500"/>
                  </a:solidFill>
                  <a:latin typeface="Times New Roman" charset="0"/>
                </a:rPr>
                <a:t>transform:rotate</a:t>
              </a:r>
              <a:r>
                <a:rPr kumimoji="0" lang="en-US" altLang="x-none" sz="1700" b="1" dirty="0">
                  <a:solidFill>
                    <a:srgbClr val="9B0500"/>
                  </a:solidFill>
                  <a:latin typeface="Times New Roman" charset="0"/>
                </a:rPr>
                <a:t>(180deg); </a:t>
              </a:r>
            </a:p>
          </p:txBody>
        </p:sp>
      </p:grpSp>
      <p:grpSp>
        <p:nvGrpSpPr>
          <p:cNvPr id="48147" name="Group 19"/>
          <p:cNvGrpSpPr>
            <a:grpSpLocks/>
          </p:cNvGrpSpPr>
          <p:nvPr/>
        </p:nvGrpSpPr>
        <p:grpSpPr bwMode="auto">
          <a:xfrm>
            <a:off x="4503738" y="1622425"/>
            <a:ext cx="4514850" cy="2470150"/>
            <a:chOff x="0" y="0"/>
            <a:chExt cx="3160" cy="1728"/>
          </a:xfrm>
        </p:grpSpPr>
        <p:sp>
          <p:nvSpPr>
            <p:cNvPr id="64520" name="Rectangle 16"/>
            <p:cNvSpPr>
              <a:spLocks/>
            </p:cNvSpPr>
            <p:nvPr/>
          </p:nvSpPr>
          <p:spPr bwMode="auto">
            <a:xfrm>
              <a:off x="168" y="966"/>
              <a:ext cx="1705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Monotype Sorts" charset="2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u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x-none" sz="1700" b="1" dirty="0" err="1">
                  <a:solidFill>
                    <a:srgbClr val="9B0500"/>
                  </a:solidFill>
                  <a:latin typeface="Times New Roman" charset="0"/>
                </a:rPr>
                <a:t>transform:rotate</a:t>
              </a:r>
              <a:r>
                <a:rPr kumimoji="0" lang="en-US" altLang="x-none" sz="1700" b="1" dirty="0">
                  <a:solidFill>
                    <a:srgbClr val="9B0500"/>
                  </a:solidFill>
                  <a:latin typeface="Times New Roman" charset="0"/>
                </a:rPr>
                <a:t>(270deg);</a:t>
              </a:r>
            </a:p>
          </p:txBody>
        </p:sp>
        <p:sp>
          <p:nvSpPr>
            <p:cNvPr id="64521" name="Line 17"/>
            <p:cNvSpPr>
              <a:spLocks noChangeShapeType="1"/>
            </p:cNvSpPr>
            <p:nvPr/>
          </p:nvSpPr>
          <p:spPr bwMode="auto">
            <a:xfrm flipH="1">
              <a:off x="0" y="1176"/>
              <a:ext cx="2330" cy="0"/>
            </a:xfrm>
            <a:prstGeom prst="line">
              <a:avLst/>
            </a:prstGeom>
            <a:noFill/>
            <a:ln w="38100">
              <a:solidFill>
                <a:srgbClr val="9B0500"/>
              </a:solidFill>
              <a:miter lim="800000"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it-IT"/>
            </a:p>
          </p:txBody>
        </p:sp>
        <p:pic>
          <p:nvPicPr>
            <p:cNvPr id="64522" name="Picture 1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2" y="0"/>
              <a:ext cx="808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519" name="Rectangle 2"/>
          <p:cNvSpPr>
            <a:spLocks/>
          </p:cNvSpPr>
          <p:nvPr/>
        </p:nvSpPr>
        <p:spPr bwMode="auto">
          <a:xfrm>
            <a:off x="411163" y="2060575"/>
            <a:ext cx="3800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50000"/>
              <a:buFont typeface="Monotype Sorts" charset="2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u"/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800" b="1" dirty="0">
                <a:latin typeface="Courier" charset="0"/>
                <a:sym typeface="Courier" charset="0"/>
              </a:rPr>
              <a:t>&lt;style&gt;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800" b="1" dirty="0">
                <a:latin typeface="Courier" charset="0"/>
                <a:sym typeface="Courier" charset="0"/>
              </a:rPr>
              <a:t>div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800" b="1" dirty="0">
                <a:latin typeface="Courier" charset="0"/>
                <a:sym typeface="Courier" charset="0"/>
              </a:rPr>
              <a:t>  background-color: yellow;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800" b="1" dirty="0">
                <a:latin typeface="Courier" charset="0"/>
                <a:sym typeface="Courier" charset="0"/>
              </a:rPr>
              <a:t>  width: 200px;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800" b="1" dirty="0">
                <a:latin typeface="Courier" charset="0"/>
                <a:sym typeface="Courier" charset="0"/>
              </a:rPr>
              <a:t>  border: 1px solid black;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800" b="1" dirty="0">
                <a:latin typeface="Courier" charset="0"/>
                <a:sym typeface="Courier" charset="0"/>
              </a:rPr>
              <a:t>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800" b="1" dirty="0">
                <a:latin typeface="Courier" charset="0"/>
                <a:sym typeface="Courier" charset="0"/>
              </a:rPr>
              <a:t>&lt;/style&gt;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x-none" sz="1800" b="1" dirty="0">
              <a:latin typeface="Courier" charset="0"/>
              <a:sym typeface="Courier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x-none" sz="1800" b="1" dirty="0">
              <a:latin typeface="Courier" charset="0"/>
              <a:sym typeface="Courier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800" b="1" dirty="0">
                <a:latin typeface="Courier" charset="0"/>
                <a:sym typeface="Courier" charset="0"/>
              </a:rPr>
              <a:t>&lt;div&gt;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800" b="1" dirty="0">
                <a:latin typeface="Courier" charset="0"/>
                <a:sym typeface="Courier" charset="0"/>
              </a:rPr>
              <a:t>  &lt;p&gt;Un DIV&lt;/p&gt;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800" b="1" dirty="0">
                <a:latin typeface="Courier" charset="0"/>
                <a:sym typeface="Courier" charset="0"/>
              </a:rPr>
              <a:t>  &lt;p&gt;Con due </a:t>
            </a:r>
            <a:r>
              <a:rPr kumimoji="0" lang="en-US" altLang="x-none" sz="1800" b="1" dirty="0" err="1">
                <a:latin typeface="Courier" charset="0"/>
                <a:sym typeface="Courier" charset="0"/>
              </a:rPr>
              <a:t>paragrafi</a:t>
            </a:r>
            <a:r>
              <a:rPr kumimoji="0" lang="en-US" altLang="x-none" sz="1800" b="1" dirty="0">
                <a:latin typeface="Courier" charset="0"/>
                <a:sym typeface="Courier" charset="0"/>
              </a:rPr>
              <a:t>&lt;/p&gt;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1800" b="1" dirty="0">
                <a:latin typeface="Courier" charset="0"/>
                <a:sym typeface="Courier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25188427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At rules</a:t>
            </a:r>
          </a:p>
        </p:txBody>
      </p:sp>
      <p:sp>
        <p:nvSpPr>
          <p:cNvPr id="65538" name="Rectangle 2"/>
          <p:cNvSpPr>
            <a:spLocks noGrp="1" noChangeArrowheads="1"/>
          </p:cNvSpPr>
          <p:nvPr>
            <p:ph idx="1"/>
          </p:nvPr>
        </p:nvSpPr>
        <p:spPr>
          <a:xfrm>
            <a:off x="323528" y="1052736"/>
            <a:ext cx="8591872" cy="4754562"/>
          </a:xfrm>
        </p:spPr>
        <p:txBody>
          <a:bodyPr/>
          <a:lstStyle/>
          <a:p>
            <a:pPr marL="84138" indent="0">
              <a:buNone/>
            </a:pPr>
            <a:r>
              <a:rPr lang="it-IT" altLang="x-none" sz="2400" dirty="0"/>
              <a:t>Le regole precedute da un </a:t>
            </a:r>
            <a:r>
              <a:rPr lang="mr-IN" altLang="ja-JP" sz="2400" dirty="0"/>
              <a:t>"</a:t>
            </a:r>
            <a:r>
              <a:rPr lang="it-IT" altLang="ja-JP" sz="2400" dirty="0"/>
              <a:t>@</a:t>
            </a:r>
            <a:r>
              <a:rPr lang="mr-IN" altLang="ja-JP" sz="2400" dirty="0"/>
              <a:t>"</a:t>
            </a:r>
            <a:r>
              <a:rPr lang="it-IT" altLang="ja-JP" sz="2400" dirty="0"/>
              <a:t>, comunemente chiamate </a:t>
            </a:r>
            <a:r>
              <a:rPr lang="it-IT" altLang="ja-JP" sz="2400" i="1" dirty="0" err="1"/>
              <a:t>at</a:t>
            </a:r>
            <a:r>
              <a:rPr lang="it-IT" altLang="ja-JP" sz="2400" i="1" dirty="0"/>
              <a:t> </a:t>
            </a:r>
            <a:r>
              <a:rPr lang="it-IT" altLang="ja-JP" sz="2400" i="1" dirty="0" err="1"/>
              <a:t>rules</a:t>
            </a:r>
            <a:r>
              <a:rPr lang="it-IT" altLang="ja-JP" sz="2400" dirty="0"/>
              <a:t>, servono per specificare ambiti o meta-regole del foglio di stile</a:t>
            </a:r>
          </a:p>
          <a:p>
            <a:pPr marL="879475" lvl="1" indent="-342900"/>
            <a:endParaRPr lang="it-IT" altLang="x-none" sz="2000" b="1" dirty="0"/>
          </a:p>
          <a:p>
            <a:pPr marL="879475" lvl="1" indent="-342900"/>
            <a:r>
              <a:rPr lang="it-IT" altLang="x-none" sz="2000" b="1" dirty="0"/>
              <a:t>@import</a:t>
            </a:r>
            <a:r>
              <a:rPr lang="it-IT" altLang="x-none" sz="2000" dirty="0"/>
              <a:t>: permette di importare regole da altri stili</a:t>
            </a:r>
          </a:p>
          <a:p>
            <a:pPr marL="879475" lvl="1" indent="-342900"/>
            <a:r>
              <a:rPr lang="it-IT" altLang="x-none" sz="2000" b="1" dirty="0"/>
              <a:t>@</a:t>
            </a:r>
            <a:r>
              <a:rPr lang="it-IT" altLang="x-none" sz="2000" b="1" dirty="0" err="1"/>
              <a:t>charset</a:t>
            </a:r>
            <a:r>
              <a:rPr lang="it-IT" altLang="x-none" sz="2000" dirty="0"/>
              <a:t>: serve per specificare l</a:t>
            </a:r>
            <a:r>
              <a:rPr lang="it-IT" altLang="ja-JP" sz="2000" dirty="0"/>
              <a:t>’</a:t>
            </a:r>
            <a:r>
              <a:rPr lang="it-IT" altLang="ja-JP" sz="2000" dirty="0" err="1"/>
              <a:t>encoding</a:t>
            </a:r>
            <a:r>
              <a:rPr lang="it-IT" altLang="ja-JP" sz="2000" dirty="0"/>
              <a:t> (es: UTF-8)</a:t>
            </a:r>
          </a:p>
          <a:p>
            <a:pPr marL="879475" lvl="1" indent="-342900"/>
            <a:r>
              <a:rPr lang="it-IT" altLang="x-none" sz="2000" b="1" dirty="0"/>
              <a:t>@</a:t>
            </a:r>
            <a:r>
              <a:rPr lang="it-IT" altLang="x-none" sz="2000" b="1" dirty="0" err="1"/>
              <a:t>namespace</a:t>
            </a:r>
            <a:r>
              <a:rPr lang="it-IT" altLang="x-none" sz="2000" dirty="0"/>
              <a:t>: permette di definire </a:t>
            </a:r>
            <a:r>
              <a:rPr lang="it-IT" altLang="x-none" sz="2000" dirty="0" err="1"/>
              <a:t>namespace</a:t>
            </a:r>
            <a:r>
              <a:rPr lang="it-IT" altLang="x-none" sz="2000" dirty="0"/>
              <a:t> all</a:t>
            </a:r>
            <a:r>
              <a:rPr lang="it-IT" altLang="ja-JP" sz="2000" dirty="0"/>
              <a:t>’interno di un CSS ed usarli nei selettori</a:t>
            </a:r>
          </a:p>
          <a:p>
            <a:pPr marL="879475" lvl="1" indent="-342900"/>
            <a:r>
              <a:rPr lang="it-IT" altLang="x-none" sz="2000" b="1" dirty="0"/>
              <a:t>@page</a:t>
            </a:r>
            <a:r>
              <a:rPr lang="it-IT" altLang="x-none" sz="2000" dirty="0"/>
              <a:t>: serve per definire caratteristiche di margine dell</a:t>
            </a:r>
            <a:r>
              <a:rPr lang="it-IT" altLang="ja-JP" sz="2000" dirty="0"/>
              <a:t>’intera pagina</a:t>
            </a:r>
            <a:endParaRPr lang="it-IT" altLang="x-none" sz="2000" dirty="0"/>
          </a:p>
          <a:p>
            <a:pPr marL="879475" lvl="1" indent="-342900"/>
            <a:r>
              <a:rPr lang="it-IT" altLang="x-none" sz="2000" b="1" dirty="0"/>
              <a:t>@font-face</a:t>
            </a:r>
            <a:r>
              <a:rPr lang="it-IT" altLang="x-none" sz="2000" dirty="0"/>
              <a:t>: permette di specificare i font </a:t>
            </a:r>
            <a:r>
              <a:rPr lang="mr-IN" altLang="ja-JP" sz="2000" dirty="0"/>
              <a:t>"</a:t>
            </a:r>
            <a:r>
              <a:rPr lang="it-IT" altLang="ja-JP" sz="2000" dirty="0" err="1"/>
              <a:t>customizzati</a:t>
            </a:r>
            <a:r>
              <a:rPr lang="mr-IN" altLang="ja-JP" sz="2000" dirty="0"/>
              <a:t>"</a:t>
            </a:r>
            <a:r>
              <a:rPr lang="it-IT" altLang="ja-JP" sz="2000" dirty="0"/>
              <a:t> da utilizzare (vengono scaricati automaticamente)</a:t>
            </a:r>
          </a:p>
          <a:p>
            <a:pPr marL="879475" lvl="1" indent="-342900"/>
            <a:r>
              <a:rPr lang="it-IT" altLang="x-none" sz="2000" b="1" dirty="0"/>
              <a:t>@media</a:t>
            </a:r>
            <a:r>
              <a:rPr lang="it-IT" altLang="x-none" sz="2000" dirty="0"/>
              <a:t>: descrive il media-</a:t>
            </a:r>
            <a:r>
              <a:rPr lang="it-IT" altLang="x-none" sz="2000" dirty="0" err="1"/>
              <a:t>type</a:t>
            </a:r>
            <a:r>
              <a:rPr lang="it-IT" altLang="x-none" sz="2000" dirty="0"/>
              <a:t> di destinazione per cui un insieme di statement devono essere applicati</a:t>
            </a:r>
          </a:p>
          <a:p>
            <a:pPr marL="879475" lvl="1" indent="-342900"/>
            <a:r>
              <a:rPr lang="it-IT" altLang="x-none" sz="2000" b="1" dirty="0"/>
              <a:t>@</a:t>
            </a:r>
            <a:r>
              <a:rPr lang="it-IT" altLang="x-none" sz="2000" b="1" dirty="0" err="1"/>
              <a:t>keyframes</a:t>
            </a:r>
            <a:r>
              <a:rPr lang="it-IT" altLang="x-none" sz="2000" dirty="0"/>
              <a:t>: descrive stati iniziali, intermedi e finali di un'animazione in CSS.</a:t>
            </a:r>
          </a:p>
        </p:txBody>
      </p:sp>
    </p:spTree>
    <p:extLst>
      <p:ext uri="{BB962C8B-B14F-4D97-AF65-F5344CB8AC3E}">
        <p14:creationId xmlns:p14="http://schemas.microsoft.com/office/powerpoint/2010/main" val="1521753880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cs typeface="+mj-cs"/>
              </a:rPr>
              <a:t>@font-face:</a:t>
            </a:r>
            <a:br>
              <a:rPr lang="it-IT" dirty="0">
                <a:cs typeface="+mj-cs"/>
              </a:rPr>
            </a:br>
            <a:r>
              <a:rPr lang="it-IT" sz="3600" dirty="0">
                <a:cs typeface="+mj-cs"/>
              </a:rPr>
              <a:t>specificare un font non installato</a:t>
            </a:r>
            <a:endParaRPr lang="en-US" i="1" dirty="0">
              <a:cs typeface="+mj-cs"/>
            </a:endParaRPr>
          </a:p>
        </p:txBody>
      </p:sp>
      <p:sp>
        <p:nvSpPr>
          <p:cNvPr id="30725" name="Rectangle 5"/>
          <p:cNvSpPr>
            <a:spLocks/>
          </p:cNvSpPr>
          <p:nvPr/>
        </p:nvSpPr>
        <p:spPr bwMode="auto">
          <a:xfrm>
            <a:off x="971600" y="1628800"/>
            <a:ext cx="7669113" cy="432048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t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@font-face {</a:t>
            </a:r>
          </a:p>
          <a:p>
            <a:pPr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  font-family: </a:t>
            </a:r>
            <a:r>
              <a:rPr lang="en-US" altLang="x-none" sz="2000" dirty="0" err="1">
                <a:latin typeface="Courier" charset="0"/>
                <a:sym typeface="Courier" charset="0"/>
              </a:rPr>
              <a:t>MyFont</a:t>
            </a:r>
            <a:r>
              <a:rPr lang="en-US" altLang="x-none" sz="2000" dirty="0">
                <a:latin typeface="Courier" charset="0"/>
                <a:sym typeface="Courier" charset="0"/>
              </a:rPr>
              <a:t>;</a:t>
            </a:r>
          </a:p>
          <a:p>
            <a:pPr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  </a:t>
            </a:r>
            <a:r>
              <a:rPr lang="en-US" altLang="x-none" sz="2000" dirty="0" err="1">
                <a:latin typeface="Courier" charset="0"/>
                <a:sym typeface="Courier" charset="0"/>
              </a:rPr>
              <a:t>src</a:t>
            </a:r>
            <a:r>
              <a:rPr lang="en-US" altLang="x-none" sz="2000" dirty="0">
                <a:latin typeface="Courier" charset="0"/>
                <a:sym typeface="Courier" charset="0"/>
              </a:rPr>
              <a:t>: </a:t>
            </a:r>
            <a:r>
              <a:rPr lang="en-US" altLang="x-none" sz="2000" dirty="0" err="1">
                <a:latin typeface="Courier" charset="0"/>
                <a:sym typeface="Courier" charset="0"/>
              </a:rPr>
              <a:t>url</a:t>
            </a:r>
            <a:r>
              <a:rPr lang="en-US" altLang="x-none" sz="2000" dirty="0">
                <a:latin typeface="Courier" charset="0"/>
                <a:sym typeface="Courier" charset="0"/>
              </a:rPr>
              <a:t>(</a:t>
            </a:r>
            <a:r>
              <a:rPr lang="mr-IN" altLang="ja-JP" sz="2000" dirty="0">
                <a:latin typeface="Arial" charset="0"/>
                <a:sym typeface="Courier" charset="0"/>
              </a:rPr>
              <a:t>"</a:t>
            </a:r>
            <a:r>
              <a:rPr lang="en-US" altLang="ja-JP" sz="2000" dirty="0">
                <a:latin typeface="Courier" charset="0"/>
                <a:sym typeface="Courier" charset="0"/>
                <a:hlinkClick r:id="rId2"/>
              </a:rPr>
              <a:t>http://www.example.com</a:t>
            </a:r>
            <a:r>
              <a:rPr lang="en-US" altLang="ja-JP" sz="2000" dirty="0">
                <a:latin typeface="Courier" charset="0"/>
                <a:sym typeface="Courier" charset="0"/>
              </a:rPr>
              <a:t>/font</a:t>
            </a:r>
            <a:r>
              <a:rPr lang="mr-IN" altLang="ja-JP" sz="2000" dirty="0">
                <a:latin typeface="Arial" charset="0"/>
                <a:sym typeface="Courier" charset="0"/>
              </a:rPr>
              <a:t>"</a:t>
            </a:r>
            <a:r>
              <a:rPr lang="en-US" altLang="ja-JP" sz="2000" dirty="0">
                <a:latin typeface="Courier" charset="0"/>
                <a:sym typeface="Courier" charset="0"/>
              </a:rPr>
              <a:t>);</a:t>
            </a:r>
          </a:p>
          <a:p>
            <a:pPr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}</a:t>
            </a:r>
          </a:p>
          <a:p>
            <a:pPr>
              <a:defRPr/>
            </a:pPr>
            <a:endParaRPr lang="en-US" altLang="x-none" sz="2000" dirty="0">
              <a:latin typeface="Courier" charset="0"/>
              <a:sym typeface="Courier" charset="0"/>
            </a:endParaRPr>
          </a:p>
          <a:p>
            <a:pPr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h1 {  </a:t>
            </a:r>
          </a:p>
          <a:p>
            <a:pPr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  font-family: </a:t>
            </a:r>
            <a:r>
              <a:rPr lang="en-US" altLang="x-none" sz="2000" dirty="0" err="1">
                <a:latin typeface="Courier" charset="0"/>
                <a:sym typeface="Courier" charset="0"/>
              </a:rPr>
              <a:t>MyFont</a:t>
            </a:r>
            <a:r>
              <a:rPr lang="en-US" altLang="x-none" sz="2000" dirty="0">
                <a:latin typeface="Courier" charset="0"/>
                <a:sym typeface="Courier" charset="0"/>
              </a:rPr>
              <a:t>, sans-serif;</a:t>
            </a:r>
          </a:p>
          <a:p>
            <a:pPr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34709037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xfrm>
            <a:off x="611560" y="152400"/>
            <a:ext cx="8303840" cy="1447800"/>
          </a:xfrm>
        </p:spPr>
        <p:txBody>
          <a:bodyPr/>
          <a:lstStyle/>
          <a:p>
            <a:pPr>
              <a:defRPr/>
            </a:pPr>
            <a:r>
              <a:rPr lang="it-IT" dirty="0">
                <a:cs typeface="+mj-cs"/>
              </a:rPr>
              <a:t>@media: </a:t>
            </a:r>
            <a:br>
              <a:rPr lang="it-IT" dirty="0">
                <a:cs typeface="+mj-cs"/>
              </a:rPr>
            </a:br>
            <a:r>
              <a:rPr lang="it-IT" sz="3600" dirty="0">
                <a:cs typeface="+mj-cs"/>
              </a:rPr>
              <a:t>specificare regole dipendenti dal </a:t>
            </a:r>
            <a:r>
              <a:rPr lang="it-IT" sz="3600" dirty="0" err="1">
                <a:cs typeface="+mj-cs"/>
              </a:rPr>
              <a:t>device</a:t>
            </a:r>
            <a:endParaRPr lang="en-US" sz="3600" i="1" dirty="0">
              <a:cs typeface="+mj-cs"/>
            </a:endParaRPr>
          </a:p>
        </p:txBody>
      </p:sp>
      <p:sp>
        <p:nvSpPr>
          <p:cNvPr id="30723" name="Rectangle 3"/>
          <p:cNvSpPr>
            <a:spLocks/>
          </p:cNvSpPr>
          <p:nvPr/>
        </p:nvSpPr>
        <p:spPr bwMode="auto">
          <a:xfrm>
            <a:off x="125413" y="1412875"/>
            <a:ext cx="6390803" cy="51847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@media screen, projection {</a:t>
            </a:r>
          </a:p>
          <a:p>
            <a:pPr>
              <a:lnSpc>
                <a:spcPct val="80000"/>
              </a:lnSpc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  html {</a:t>
            </a:r>
          </a:p>
          <a:p>
            <a:pPr>
              <a:lnSpc>
                <a:spcPct val="80000"/>
              </a:lnSpc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    background: #fffef0;</a:t>
            </a:r>
          </a:p>
          <a:p>
            <a:pPr>
              <a:lnSpc>
                <a:spcPct val="80000"/>
              </a:lnSpc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    color: #300;</a:t>
            </a:r>
          </a:p>
          <a:p>
            <a:pPr>
              <a:lnSpc>
                <a:spcPct val="80000"/>
              </a:lnSpc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  }  </a:t>
            </a:r>
          </a:p>
          <a:p>
            <a:pPr>
              <a:lnSpc>
                <a:spcPct val="80000"/>
              </a:lnSpc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  body {</a:t>
            </a:r>
          </a:p>
          <a:p>
            <a:pPr>
              <a:lnSpc>
                <a:spcPct val="80000"/>
              </a:lnSpc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    max-width: 35em;</a:t>
            </a:r>
          </a:p>
          <a:p>
            <a:pPr>
              <a:lnSpc>
                <a:spcPct val="80000"/>
              </a:lnSpc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    margin: 15px;</a:t>
            </a:r>
          </a:p>
          <a:p>
            <a:pPr>
              <a:lnSpc>
                <a:spcPct val="80000"/>
              </a:lnSpc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  }</a:t>
            </a:r>
          </a:p>
          <a:p>
            <a:pPr>
              <a:lnSpc>
                <a:spcPct val="80000"/>
              </a:lnSpc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}</a:t>
            </a:r>
          </a:p>
          <a:p>
            <a:pPr>
              <a:lnSpc>
                <a:spcPct val="80000"/>
              </a:lnSpc>
              <a:defRPr/>
            </a:pPr>
            <a:endParaRPr lang="en-US" altLang="x-none" sz="2000" dirty="0">
              <a:latin typeface="Courier" charset="0"/>
              <a:sym typeface="Courier" charset="0"/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@media print {</a:t>
            </a:r>
          </a:p>
          <a:p>
            <a:pPr>
              <a:lnSpc>
                <a:spcPct val="80000"/>
              </a:lnSpc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  html {</a:t>
            </a:r>
          </a:p>
          <a:p>
            <a:pPr>
              <a:lnSpc>
                <a:spcPct val="80000"/>
              </a:lnSpc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    background: #</a:t>
            </a:r>
            <a:r>
              <a:rPr lang="en-US" altLang="x-none" sz="2000" dirty="0" err="1">
                <a:latin typeface="Courier" charset="0"/>
                <a:sym typeface="Courier" charset="0"/>
              </a:rPr>
              <a:t>fff</a:t>
            </a:r>
            <a:r>
              <a:rPr lang="en-US" altLang="x-none" sz="2000" dirty="0">
                <a:latin typeface="Courier" charset="0"/>
                <a:sym typeface="Courier" charset="0"/>
              </a:rPr>
              <a:t>;</a:t>
            </a:r>
          </a:p>
          <a:p>
            <a:pPr>
              <a:lnSpc>
                <a:spcPct val="80000"/>
              </a:lnSpc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    color: #000;</a:t>
            </a:r>
          </a:p>
          <a:p>
            <a:pPr>
              <a:lnSpc>
                <a:spcPct val="80000"/>
              </a:lnSpc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  }</a:t>
            </a:r>
          </a:p>
          <a:p>
            <a:pPr>
              <a:lnSpc>
                <a:spcPct val="80000"/>
              </a:lnSpc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  body {</a:t>
            </a:r>
          </a:p>
          <a:p>
            <a:pPr>
              <a:lnSpc>
                <a:spcPct val="80000"/>
              </a:lnSpc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    padding: 1in;</a:t>
            </a:r>
          </a:p>
          <a:p>
            <a:pPr>
              <a:lnSpc>
                <a:spcPct val="80000"/>
              </a:lnSpc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    border: 0.5pt solid #666; </a:t>
            </a:r>
          </a:p>
          <a:p>
            <a:pPr>
              <a:lnSpc>
                <a:spcPct val="80000"/>
              </a:lnSpc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  }</a:t>
            </a:r>
          </a:p>
          <a:p>
            <a:pPr>
              <a:lnSpc>
                <a:spcPct val="80000"/>
              </a:lnSpc>
              <a:defRPr/>
            </a:pPr>
            <a:r>
              <a:rPr lang="en-US" altLang="x-none" sz="2000" dirty="0">
                <a:latin typeface="Courier" charset="0"/>
                <a:sym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647048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cs typeface="+mj-cs"/>
              </a:rPr>
              <a:t>Media </a:t>
            </a:r>
            <a:r>
              <a:rPr lang="it-IT" dirty="0" err="1">
                <a:cs typeface="+mj-cs"/>
              </a:rPr>
              <a:t>queries</a:t>
            </a:r>
            <a:endParaRPr lang="it-IT" dirty="0">
              <a:cs typeface="+mj-cs"/>
            </a:endParaRP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7544" y="1268760"/>
            <a:ext cx="8447856" cy="4114800"/>
          </a:xfrm>
        </p:spPr>
        <p:txBody>
          <a:bodyPr/>
          <a:lstStyle/>
          <a:p>
            <a:pPr marL="0" indent="0">
              <a:buNone/>
            </a:pPr>
            <a:r>
              <a:rPr lang="it-IT" altLang="x-none" sz="2400" dirty="0"/>
              <a:t>Le </a:t>
            </a:r>
            <a:r>
              <a:rPr lang="it-IT" altLang="x-none" sz="2400" i="1" dirty="0"/>
              <a:t>media </a:t>
            </a:r>
            <a:r>
              <a:rPr lang="it-IT" altLang="x-none" sz="2400" i="1" dirty="0" err="1"/>
              <a:t>queries</a:t>
            </a:r>
            <a:r>
              <a:rPr lang="it-IT" altLang="x-none" sz="2400" dirty="0"/>
              <a:t> servono per specificare delle regole particolari che vengono attivate nel caso in cui il supporto usato per visualizzare la pagina Web soddisfa particolari vincoli</a:t>
            </a:r>
          </a:p>
          <a:p>
            <a:pPr marL="0" indent="0">
              <a:buNone/>
            </a:pPr>
            <a:r>
              <a:rPr lang="it-IT" altLang="x-none" sz="2400" dirty="0"/>
              <a:t>Tra le varie espressioni utilizzabili, quelle più comuni permettono di realizzare dei vincoli sulla </a:t>
            </a:r>
            <a:r>
              <a:rPr lang="it-IT" altLang="x-none" sz="2400" i="1" dirty="0"/>
              <a:t>larghezza</a:t>
            </a:r>
            <a:r>
              <a:rPr lang="it-IT" altLang="x-none" sz="2400" dirty="0"/>
              <a:t>, </a:t>
            </a:r>
            <a:r>
              <a:rPr lang="it-IT" altLang="x-none" sz="2400" i="1" dirty="0"/>
              <a:t>altezza</a:t>
            </a:r>
            <a:r>
              <a:rPr lang="it-IT" altLang="x-none" sz="2400" dirty="0"/>
              <a:t> e </a:t>
            </a:r>
            <a:r>
              <a:rPr lang="it-IT" altLang="x-none" sz="2400" i="1" dirty="0"/>
              <a:t>colore</a:t>
            </a:r>
            <a:r>
              <a:rPr lang="it-IT" altLang="x-none" sz="2400" dirty="0"/>
              <a:t> supportati dal dispositivo</a:t>
            </a:r>
          </a:p>
          <a:p>
            <a:pPr marL="0" indent="0">
              <a:buNone/>
            </a:pPr>
            <a:r>
              <a:rPr lang="it-IT" altLang="x-none" sz="2400" dirty="0"/>
              <a:t>Tramite il loro uso, si può adattare la presentazione di una pagina Web a </a:t>
            </a:r>
            <a:r>
              <a:rPr lang="it-IT" altLang="x-none" sz="2400" dirty="0" err="1"/>
              <a:t>device</a:t>
            </a:r>
            <a:r>
              <a:rPr lang="it-IT" altLang="x-none" sz="2400" dirty="0"/>
              <a:t> differenti (pc, </a:t>
            </a:r>
            <a:r>
              <a:rPr lang="it-IT" altLang="x-none" sz="2400" dirty="0" err="1"/>
              <a:t>smartphone</a:t>
            </a:r>
            <a:r>
              <a:rPr lang="it-IT" altLang="x-none" sz="2400" dirty="0"/>
              <a:t>, ecc.) senza cambiare di una virgola il contenuto della pagina</a:t>
            </a:r>
          </a:p>
          <a:p>
            <a:pPr marL="0" indent="0">
              <a:buNone/>
            </a:pPr>
            <a:r>
              <a:rPr lang="it-IT" altLang="x-none" sz="2400" b="1" i="1" dirty="0"/>
              <a:t>Sintassi</a:t>
            </a:r>
            <a:r>
              <a:rPr lang="it-IT" altLang="x-none" sz="2400" dirty="0"/>
              <a:t>:</a:t>
            </a:r>
            <a:br>
              <a:rPr lang="it-IT" altLang="x-none" sz="2400" dirty="0"/>
            </a:br>
            <a:r>
              <a:rPr lang="it-IT" altLang="x-none" sz="1800" dirty="0">
                <a:latin typeface="Courier" charset="0"/>
                <a:sym typeface="Courier" charset="0"/>
              </a:rPr>
              <a:t>@media </a:t>
            </a:r>
            <a:r>
              <a:rPr lang="it-IT" altLang="x-none" sz="1800" i="1" dirty="0" err="1">
                <a:solidFill>
                  <a:schemeClr val="tx2"/>
                </a:solidFill>
                <a:latin typeface="Courier" charset="0"/>
                <a:sym typeface="Courier" charset="0"/>
              </a:rPr>
              <a:t>query</a:t>
            </a:r>
            <a:r>
              <a:rPr lang="it-IT" altLang="x-none" sz="1800" dirty="0">
                <a:solidFill>
                  <a:schemeClr val="tx2"/>
                </a:solidFill>
                <a:latin typeface="Courier" charset="0"/>
                <a:sym typeface="Courier" charset="0"/>
              </a:rPr>
              <a:t> </a:t>
            </a:r>
            <a:r>
              <a:rPr lang="it-IT" altLang="x-none" sz="1800" dirty="0">
                <a:latin typeface="Courier" charset="0"/>
                <a:sym typeface="Courier" charset="0"/>
              </a:rPr>
              <a:t>{</a:t>
            </a:r>
            <a:br>
              <a:rPr lang="it-IT" altLang="x-none" sz="1800" dirty="0">
                <a:latin typeface="Courier" charset="0"/>
                <a:sym typeface="Courier" charset="0"/>
              </a:rPr>
            </a:br>
            <a:r>
              <a:rPr lang="it-IT" altLang="x-none" sz="1800" dirty="0">
                <a:latin typeface="Courier" charset="0"/>
                <a:sym typeface="Courier" charset="0"/>
              </a:rPr>
              <a:t>  selettore {</a:t>
            </a:r>
            <a:br>
              <a:rPr lang="it-IT" altLang="x-none" sz="1800" dirty="0">
                <a:latin typeface="Courier" charset="0"/>
                <a:sym typeface="Courier" charset="0"/>
              </a:rPr>
            </a:br>
            <a:r>
              <a:rPr lang="it-IT" altLang="x-none" sz="1800" dirty="0">
                <a:latin typeface="Courier" charset="0"/>
                <a:sym typeface="Courier" charset="0"/>
              </a:rPr>
              <a:t>    statement; </a:t>
            </a:r>
            <a:br>
              <a:rPr lang="it-IT" altLang="x-none" sz="1800" dirty="0">
                <a:latin typeface="Courier" charset="0"/>
                <a:sym typeface="Courier" charset="0"/>
              </a:rPr>
            </a:br>
            <a:r>
              <a:rPr lang="it-IT" altLang="x-none" sz="1800" dirty="0">
                <a:latin typeface="Courier" charset="0"/>
                <a:sym typeface="Courier" charset="0"/>
              </a:rPr>
              <a:t>    statement; ...</a:t>
            </a:r>
            <a:br>
              <a:rPr lang="it-IT" altLang="x-none" sz="1800" dirty="0">
                <a:latin typeface="Courier" charset="0"/>
                <a:sym typeface="Courier" charset="0"/>
              </a:rPr>
            </a:br>
            <a:r>
              <a:rPr lang="it-IT" altLang="x-none" sz="1800" dirty="0">
                <a:latin typeface="Courier" charset="0"/>
                <a:sym typeface="Courier" charset="0"/>
              </a:rPr>
              <a:t>  } </a:t>
            </a:r>
            <a:br>
              <a:rPr lang="it-IT" altLang="x-none" sz="1800" dirty="0">
                <a:latin typeface="Courier" charset="0"/>
                <a:sym typeface="Courier" charset="0"/>
              </a:rPr>
            </a:br>
            <a:r>
              <a:rPr lang="it-IT" altLang="x-none" sz="1800" dirty="0">
                <a:latin typeface="Courier" charset="0"/>
                <a:sym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6793187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Media </a:t>
            </a:r>
            <a:r>
              <a:rPr lang="it-IT" dirty="0" err="1"/>
              <a:t>queries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55576" y="1268760"/>
            <a:ext cx="8159824" cy="4827240"/>
          </a:xfrm>
        </p:spPr>
        <p:txBody>
          <a:bodyPr/>
          <a:lstStyle/>
          <a:p>
            <a:r>
              <a:rPr lang="it-IT" sz="2800" dirty="0"/>
              <a:t>Il linguaggio per creare media </a:t>
            </a:r>
            <a:r>
              <a:rPr lang="it-IT" sz="2800" dirty="0" err="1"/>
              <a:t>queries</a:t>
            </a:r>
            <a:r>
              <a:rPr lang="it-IT" sz="2800" dirty="0"/>
              <a:t> è complesso, ed è composto di regole separate, collegate da operatori come and, or, </a:t>
            </a:r>
            <a:r>
              <a:rPr lang="it-IT" sz="2800" dirty="0" err="1"/>
              <a:t>only</a:t>
            </a:r>
            <a:r>
              <a:rPr lang="it-IT" sz="2800" dirty="0"/>
              <a:t>. </a:t>
            </a:r>
          </a:p>
          <a:p>
            <a:pPr lvl="1"/>
            <a:r>
              <a:rPr lang="it-IT" sz="24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it-IT" sz="24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and screen</a:t>
            </a:r>
          </a:p>
          <a:p>
            <a:pPr lvl="1"/>
            <a:r>
              <a:rPr lang="it-IT" sz="24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only</a:t>
            </a:r>
            <a:r>
              <a:rPr lang="it-IT" sz="24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screen and (</a:t>
            </a:r>
            <a:r>
              <a:rPr lang="it-IT" sz="24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max-width</a:t>
            </a:r>
            <a:r>
              <a:rPr lang="it-IT" sz="24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: 600px)</a:t>
            </a:r>
          </a:p>
          <a:p>
            <a:pPr lvl="1"/>
            <a:r>
              <a:rPr lang="it-IT" sz="24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not</a:t>
            </a:r>
            <a:r>
              <a:rPr lang="it-IT" sz="24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it-IT" sz="2400" b="1" dirty="0" err="1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speech</a:t>
            </a:r>
            <a:endParaRPr lang="it-IT" b="1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t-IT" sz="2800" dirty="0"/>
              <a:t>Ci sono più di 30 </a:t>
            </a:r>
            <a:r>
              <a:rPr lang="it-IT" sz="2800" dirty="0" err="1"/>
              <a:t>feature</a:t>
            </a:r>
            <a:r>
              <a:rPr lang="it-IT" sz="2800" dirty="0"/>
              <a:t> usabili nelle media </a:t>
            </a:r>
            <a:r>
              <a:rPr lang="it-IT" sz="2800" dirty="0" err="1"/>
              <a:t>queries</a:t>
            </a:r>
            <a:r>
              <a:rPr lang="it-IT" sz="2800" dirty="0"/>
              <a:t>, tra cui </a:t>
            </a:r>
            <a:r>
              <a:rPr lang="it-IT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it-IT" sz="2400" dirty="0" err="1">
                <a:latin typeface="Courier New" charset="0"/>
                <a:ea typeface="Courier New" charset="0"/>
                <a:cs typeface="Courier New" charset="0"/>
              </a:rPr>
              <a:t>any-pointer</a:t>
            </a:r>
            <a:r>
              <a:rPr lang="it-IT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it-IT" sz="2400" dirty="0" err="1">
                <a:latin typeface="Courier New" charset="0"/>
                <a:ea typeface="Courier New" charset="0"/>
                <a:cs typeface="Courier New" charset="0"/>
              </a:rPr>
              <a:t>aspect</a:t>
            </a:r>
            <a:r>
              <a:rPr lang="it-IT" sz="2400" dirty="0">
                <a:latin typeface="Courier New" charset="0"/>
                <a:ea typeface="Courier New" charset="0"/>
                <a:cs typeface="Courier New" charset="0"/>
              </a:rPr>
              <a:t>-ratio, color, </a:t>
            </a:r>
            <a:r>
              <a:rPr lang="it-IT" sz="2400" dirty="0" err="1">
                <a:latin typeface="Courier New" charset="0"/>
                <a:ea typeface="Courier New" charset="0"/>
                <a:cs typeface="Courier New" charset="0"/>
              </a:rPr>
              <a:t>height</a:t>
            </a:r>
            <a:r>
              <a:rPr lang="it-IT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it-IT" sz="2400" dirty="0" err="1">
                <a:latin typeface="Courier New" charset="0"/>
                <a:ea typeface="Courier New" charset="0"/>
                <a:cs typeface="Courier New" charset="0"/>
              </a:rPr>
              <a:t>hover</a:t>
            </a:r>
            <a:r>
              <a:rPr lang="it-IT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it-IT" sz="2400" dirty="0" err="1">
                <a:latin typeface="Courier New" charset="0"/>
                <a:ea typeface="Courier New" charset="0"/>
                <a:cs typeface="Courier New" charset="0"/>
              </a:rPr>
              <a:t>max-height</a:t>
            </a:r>
            <a:r>
              <a:rPr lang="it-IT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it-IT" sz="2400" dirty="0" err="1">
                <a:latin typeface="Courier New" charset="0"/>
                <a:ea typeface="Courier New" charset="0"/>
                <a:cs typeface="Courier New" charset="0"/>
              </a:rPr>
              <a:t>max-width</a:t>
            </a:r>
            <a:r>
              <a:rPr lang="it-IT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it-IT" sz="2400" dirty="0" err="1">
                <a:latin typeface="Courier New" charset="0"/>
                <a:ea typeface="Courier New" charset="0"/>
                <a:cs typeface="Courier New" charset="0"/>
              </a:rPr>
              <a:t>min-height</a:t>
            </a:r>
            <a:r>
              <a:rPr lang="it-IT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it-IT" sz="2400" dirty="0" err="1">
                <a:latin typeface="Courier New" charset="0"/>
                <a:ea typeface="Courier New" charset="0"/>
                <a:cs typeface="Courier New" charset="0"/>
              </a:rPr>
              <a:t>min-width</a:t>
            </a:r>
            <a:r>
              <a:rPr lang="it-IT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it-IT" sz="2400" dirty="0" err="1">
                <a:latin typeface="Courier New" charset="0"/>
                <a:ea typeface="Courier New" charset="0"/>
                <a:cs typeface="Courier New" charset="0"/>
              </a:rPr>
              <a:t>monochrome</a:t>
            </a:r>
            <a:r>
              <a:rPr lang="it-IT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it-IT" sz="2400" dirty="0" err="1">
                <a:latin typeface="Courier New" charset="0"/>
                <a:ea typeface="Courier New" charset="0"/>
                <a:cs typeface="Courier New" charset="0"/>
              </a:rPr>
              <a:t>orientation</a:t>
            </a:r>
            <a:r>
              <a:rPr lang="it-IT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it-IT" sz="2400" dirty="0" err="1">
                <a:latin typeface="Courier New" charset="0"/>
                <a:ea typeface="Courier New" charset="0"/>
                <a:cs typeface="Courier New" charset="0"/>
              </a:rPr>
              <a:t>resolution</a:t>
            </a:r>
            <a:r>
              <a:rPr lang="it-IT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it-IT" sz="2400" dirty="0" err="1">
                <a:latin typeface="Courier New" charset="0"/>
                <a:ea typeface="Courier New" charset="0"/>
                <a:cs typeface="Courier New" charset="0"/>
              </a:rPr>
              <a:t>width</a:t>
            </a:r>
            <a:r>
              <a:rPr lang="it-IT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it-IT" sz="2400" dirty="0">
                <a:ea typeface="Courier New" charset="0"/>
                <a:cs typeface="Courier New" charset="0"/>
              </a:rPr>
              <a:t>ecc.</a:t>
            </a:r>
            <a:r>
              <a:rPr lang="it-IT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it-IT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998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28EF81EC-09AB-C54F-8F8B-C2F436C285AA}"/>
              </a:ext>
            </a:extLst>
          </p:cNvPr>
          <p:cNvSpPr/>
          <p:nvPr/>
        </p:nvSpPr>
        <p:spPr>
          <a:xfrm>
            <a:off x="6191672" y="5805264"/>
            <a:ext cx="2952328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17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>
                <a:cs typeface="+mj-cs"/>
              </a:rPr>
              <a:t>Esempio</a:t>
            </a:r>
            <a:r>
              <a:rPr lang="en-US" dirty="0">
                <a:cs typeface="+mj-cs"/>
              </a:rPr>
              <a:t> di </a:t>
            </a:r>
            <a:r>
              <a:rPr lang="en-US" dirty="0" err="1">
                <a:cs typeface="+mj-cs"/>
              </a:rPr>
              <a:t>uso</a:t>
            </a:r>
            <a:r>
              <a:rPr lang="en-US" dirty="0">
                <a:cs typeface="+mj-cs"/>
              </a:rPr>
              <a:t> di media query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723BD64-8F75-B74B-86A5-4AB1C8A45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CA3A9A0A-96FC-E94A-9C9E-31935C85D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9" y="1280981"/>
            <a:ext cx="5075151" cy="40631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A9996C4-3AA5-C048-A51A-AE389B63C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12" y="1340768"/>
            <a:ext cx="3973734" cy="18362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053DE08-8BEE-D24E-9CF8-086C637AC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14476"/>
            <a:ext cx="3619500" cy="3898900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FFC77F68-DF0C-A149-AE63-5E8562B01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812" y="2658761"/>
            <a:ext cx="1944531" cy="42081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1" name="Picture 3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2D38D54-3D40-0F43-B759-9E3EB82213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63"/>
          <a:stretch/>
        </p:blipFill>
        <p:spPr>
          <a:xfrm>
            <a:off x="119638" y="2927781"/>
            <a:ext cx="3619500" cy="1646792"/>
          </a:xfrm>
          <a:prstGeom prst="rect">
            <a:avLst/>
          </a:prstGeom>
        </p:spPr>
      </p:pic>
      <p:pic>
        <p:nvPicPr>
          <p:cNvPr id="35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4A45303A-05BE-F243-9479-8F4EC718DC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650" y="2672066"/>
            <a:ext cx="1901388" cy="4114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6B470CC-90C0-C543-A187-EB48B675DC94}"/>
              </a:ext>
            </a:extLst>
          </p:cNvPr>
          <p:cNvGrpSpPr/>
          <p:nvPr/>
        </p:nvGrpSpPr>
        <p:grpSpPr>
          <a:xfrm>
            <a:off x="4807812" y="2658761"/>
            <a:ext cx="1944531" cy="4226623"/>
            <a:chOff x="4807812" y="2658761"/>
            <a:chExt cx="1944531" cy="422662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5F8DCD-57E9-EB48-9B77-3718436C6FCD}"/>
                </a:ext>
              </a:extLst>
            </p:cNvPr>
            <p:cNvCxnSpPr/>
            <p:nvPr/>
          </p:nvCxnSpPr>
          <p:spPr>
            <a:xfrm>
              <a:off x="4807812" y="2658761"/>
              <a:ext cx="1944531" cy="42266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BE1F128-3CAD-8D48-9D17-EFFB117535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7812" y="2658761"/>
              <a:ext cx="1944531" cy="41992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C047D40-51F7-3241-8525-041A5F60DF4F}"/>
              </a:ext>
            </a:extLst>
          </p:cNvPr>
          <p:cNvSpPr txBox="1"/>
          <p:nvPr/>
        </p:nvSpPr>
        <p:spPr>
          <a:xfrm>
            <a:off x="269838" y="836712"/>
            <a:ext cx="8694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Lucida Console" panose="020B0609040504020204" pitchFamily="49" charset="0"/>
              </a:rPr>
              <a:t>http://</a:t>
            </a:r>
            <a:r>
              <a:rPr lang="en-US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www.fabiovitali.it</a:t>
            </a:r>
            <a:r>
              <a:rPr lang="en-US" dirty="0">
                <a:solidFill>
                  <a:srgbClr val="0070C0"/>
                </a:solidFill>
                <a:latin typeface="Lucida Console" panose="020B0609040504020204" pitchFamily="49" charset="0"/>
              </a:rPr>
              <a:t>/TW/2023/layout/13-mediaqueries.html</a:t>
            </a:r>
          </a:p>
        </p:txBody>
      </p:sp>
    </p:spTree>
    <p:extLst>
      <p:ext uri="{BB962C8B-B14F-4D97-AF65-F5344CB8AC3E}">
        <p14:creationId xmlns:p14="http://schemas.microsoft.com/office/powerpoint/2010/main" val="17157147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Animazioni in CSS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196752"/>
            <a:ext cx="8676456" cy="4899248"/>
          </a:xfrm>
        </p:spPr>
        <p:txBody>
          <a:bodyPr/>
          <a:lstStyle/>
          <a:p>
            <a:r>
              <a:rPr lang="it-IT" sz="2800" dirty="0"/>
              <a:t>@</a:t>
            </a:r>
            <a:r>
              <a:rPr lang="it-IT" sz="2800" dirty="0" err="1"/>
              <a:t>keyframes</a:t>
            </a:r>
            <a:r>
              <a:rPr lang="it-IT" sz="2800" dirty="0"/>
              <a:t> è un blocco di regole per specificare lo stato iniziale (from), lo stato finale (to) ed eventuali stati intermedi (percentuali) di una o più proprietà numeriche CSS. </a:t>
            </a:r>
          </a:p>
          <a:p>
            <a:r>
              <a:rPr lang="it-IT" sz="2800" dirty="0"/>
              <a:t>Le proprietà più importanti dell'animazione:</a:t>
            </a:r>
          </a:p>
          <a:p>
            <a:pPr lvl="1"/>
            <a:r>
              <a:rPr lang="it-IT" sz="2400" b="1" dirty="0" err="1"/>
              <a:t>animation-name</a:t>
            </a:r>
            <a:r>
              <a:rPr lang="it-IT" sz="2400" dirty="0"/>
              <a:t>: blocco </a:t>
            </a:r>
            <a:r>
              <a:rPr lang="it-IT" sz="2400" dirty="0" err="1"/>
              <a:t>keyframes</a:t>
            </a:r>
            <a:r>
              <a:rPr lang="it-IT" sz="2400" dirty="0"/>
              <a:t> da utilizzare.</a:t>
            </a:r>
          </a:p>
          <a:p>
            <a:pPr lvl="1"/>
            <a:r>
              <a:rPr lang="it-IT" sz="2400" b="1" dirty="0" err="1"/>
              <a:t>animation</a:t>
            </a:r>
            <a:r>
              <a:rPr lang="it-IT" sz="2400" b="1" dirty="0"/>
              <a:t>-delay</a:t>
            </a:r>
            <a:r>
              <a:rPr lang="it-IT" sz="2400" dirty="0"/>
              <a:t>: ritardo di partenza</a:t>
            </a:r>
          </a:p>
          <a:p>
            <a:pPr lvl="1"/>
            <a:r>
              <a:rPr lang="it-IT" sz="2400" b="1" dirty="0" err="1"/>
              <a:t>animation-duration</a:t>
            </a:r>
            <a:r>
              <a:rPr lang="it-IT" sz="2400" dirty="0"/>
              <a:t>: durata dell'animazione</a:t>
            </a:r>
          </a:p>
          <a:p>
            <a:pPr lvl="1"/>
            <a:r>
              <a:rPr lang="it-IT" sz="2400" b="1" dirty="0" err="1"/>
              <a:t>animation-iteration-count</a:t>
            </a:r>
            <a:r>
              <a:rPr lang="it-IT" sz="2400" dirty="0"/>
              <a:t>: numero ripetizioni</a:t>
            </a:r>
          </a:p>
          <a:p>
            <a:pPr lvl="1"/>
            <a:r>
              <a:rPr lang="it-IT" sz="2400" b="1" dirty="0" err="1"/>
              <a:t>animation</a:t>
            </a:r>
            <a:r>
              <a:rPr lang="it-IT" sz="2400" b="1" dirty="0"/>
              <a:t>-timing-</a:t>
            </a:r>
            <a:r>
              <a:rPr lang="it-IT" sz="2400" b="1" dirty="0" err="1"/>
              <a:t>function</a:t>
            </a:r>
            <a:r>
              <a:rPr lang="it-IT" sz="2400" dirty="0"/>
              <a:t>: la curva di accelerazione.</a:t>
            </a:r>
          </a:p>
          <a:p>
            <a:r>
              <a:rPr lang="it-IT" sz="2800" dirty="0"/>
              <a:t>La proprietà </a:t>
            </a:r>
            <a:r>
              <a:rPr lang="it-IT" sz="2800" b="1" dirty="0" err="1"/>
              <a:t>animation</a:t>
            </a:r>
            <a:r>
              <a:rPr lang="it-IT" sz="2800" b="1" dirty="0"/>
              <a:t> </a:t>
            </a:r>
            <a:r>
              <a:rPr lang="it-IT" sz="2800" dirty="0"/>
              <a:t>è una forma abbreviata di queste proprietà.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06538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esempio di animazione</a:t>
            </a:r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53224"/>
            <a:ext cx="5347438" cy="533216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211" y="4870974"/>
            <a:ext cx="5253156" cy="1204545"/>
          </a:xfrm>
          <a:prstGeom prst="rect">
            <a:avLst/>
          </a:prstGeom>
        </p:spPr>
      </p:pic>
      <p:sp>
        <p:nvSpPr>
          <p:cNvPr id="20" name="Rettangolo 19"/>
          <p:cNvSpPr/>
          <p:nvPr/>
        </p:nvSpPr>
        <p:spPr>
          <a:xfrm>
            <a:off x="792088" y="1064364"/>
            <a:ext cx="8100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</a:rPr>
              <a:t>http://</a:t>
            </a:r>
            <a:r>
              <a:rPr lang="it-IT" sz="2400" dirty="0" err="1">
                <a:solidFill>
                  <a:schemeClr val="accent1"/>
                </a:solidFill>
              </a:rPr>
              <a:t>www.fabiovitali.it</a:t>
            </a:r>
            <a:r>
              <a:rPr lang="it-IT" sz="2400" dirty="0">
                <a:solidFill>
                  <a:schemeClr val="accent1"/>
                </a:solidFill>
              </a:rPr>
              <a:t>/TW</a:t>
            </a:r>
            <a:r>
              <a:rPr lang="it-IT" sz="2400">
                <a:solidFill>
                  <a:schemeClr val="accent1"/>
                </a:solidFill>
              </a:rPr>
              <a:t>/2023/</a:t>
            </a:r>
            <a:r>
              <a:rPr lang="it-IT" sz="2400" dirty="0">
                <a:solidFill>
                  <a:schemeClr val="accent1"/>
                </a:solidFill>
              </a:rPr>
              <a:t>layout/11-animation.html</a:t>
            </a:r>
          </a:p>
        </p:txBody>
      </p:sp>
    </p:spTree>
    <p:extLst>
      <p:ext uri="{BB962C8B-B14F-4D97-AF65-F5344CB8AC3E}">
        <p14:creationId xmlns:p14="http://schemas.microsoft.com/office/powerpoint/2010/main" val="8764827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84BE1EED-CF35-F44D-8A2D-ADF27CCDFFF2}"/>
              </a:ext>
            </a:extLst>
          </p:cNvPr>
          <p:cNvSpPr/>
          <p:nvPr/>
        </p:nvSpPr>
        <p:spPr>
          <a:xfrm>
            <a:off x="6191672" y="5805264"/>
            <a:ext cx="2952328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07592"/>
            <a:ext cx="5347438" cy="5332160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5308" y="3088551"/>
            <a:ext cx="5253156" cy="1204545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608" y="980728"/>
            <a:ext cx="8584092" cy="567532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608" y="980728"/>
            <a:ext cx="8558083" cy="576064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608" y="980728"/>
            <a:ext cx="8574431" cy="572965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608" y="980728"/>
            <a:ext cx="8663880" cy="5709351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608" y="980728"/>
            <a:ext cx="8500129" cy="5689816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608" y="980728"/>
            <a:ext cx="8350671" cy="5495153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608" y="980728"/>
            <a:ext cx="8231832" cy="5495153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esempio di animazione</a:t>
            </a:r>
          </a:p>
        </p:txBody>
      </p:sp>
    </p:spTree>
    <p:extLst>
      <p:ext uri="{BB962C8B-B14F-4D97-AF65-F5344CB8AC3E}">
        <p14:creationId xmlns:p14="http://schemas.microsoft.com/office/powerpoint/2010/main" val="127679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487E6A83-97E9-8840-B3D7-AB60472CD64C}"/>
              </a:ext>
            </a:extLst>
          </p:cNvPr>
          <p:cNvSpPr/>
          <p:nvPr/>
        </p:nvSpPr>
        <p:spPr>
          <a:xfrm>
            <a:off x="6191672" y="5805264"/>
            <a:ext cx="2952328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14EE683-B100-544C-B5C7-7E25D4DB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Orrori di pagine affiancate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679F7C5-386D-2F42-8AF1-120559446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36" y="1159229"/>
            <a:ext cx="7200000" cy="54119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CD7B06-4DE9-3FEB-242A-75E84DEC0DCD}"/>
              </a:ext>
            </a:extLst>
          </p:cNvPr>
          <p:cNvSpPr/>
          <p:nvPr/>
        </p:nvSpPr>
        <p:spPr>
          <a:xfrm>
            <a:off x="4716016" y="1052736"/>
            <a:ext cx="3600400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cs typeface="+mj-cs"/>
              </a:rPr>
              <a:t>Limiti del CSS</a:t>
            </a:r>
          </a:p>
        </p:txBody>
      </p:sp>
      <p:sp>
        <p:nvSpPr>
          <p:cNvPr id="74754" name="Segnaposto contenuto 2"/>
          <p:cNvSpPr>
            <a:spLocks noGrp="1"/>
          </p:cNvSpPr>
          <p:nvPr>
            <p:ph idx="1"/>
          </p:nvPr>
        </p:nvSpPr>
        <p:spPr>
          <a:xfrm>
            <a:off x="827088" y="1268413"/>
            <a:ext cx="8016875" cy="4683125"/>
          </a:xfrm>
        </p:spPr>
        <p:txBody>
          <a:bodyPr/>
          <a:lstStyle/>
          <a:p>
            <a:pPr marL="0" indent="0">
              <a:buNone/>
            </a:pPr>
            <a:r>
              <a:rPr lang="it-IT" altLang="x-none" sz="2400" dirty="0"/>
              <a:t>Il CSS ha noti limiti di flessibilità, perché le regole non condividono valori e vanno sempre posti individualmente. </a:t>
            </a:r>
          </a:p>
          <a:p>
            <a:pPr marL="533400" lvl="1" indent="-249238"/>
            <a:r>
              <a:rPr lang="it-IT" altLang="x-none" sz="2000" dirty="0"/>
              <a:t>Sarebbe utile definire lo stesso colore o lo stesso font per molte regole in una volta sola</a:t>
            </a:r>
          </a:p>
          <a:p>
            <a:pPr marL="533400" lvl="1" indent="-249238"/>
            <a:r>
              <a:rPr lang="it-IT" altLang="x-none" sz="2000" dirty="0"/>
              <a:t>Sarebbe utile definire regole sulla base di altre regole</a:t>
            </a:r>
          </a:p>
          <a:p>
            <a:pPr marL="533400" lvl="1" indent="-249238"/>
            <a:r>
              <a:rPr lang="it-IT" altLang="x-none" sz="2000" dirty="0"/>
              <a:t>Sarebbe utile introdurre formule aritmetiche</a:t>
            </a:r>
          </a:p>
          <a:p>
            <a:pPr marL="0" indent="0">
              <a:buNone/>
            </a:pPr>
            <a:r>
              <a:rPr lang="it-IT" altLang="x-none" sz="2400" dirty="0"/>
              <a:t>A partire dal 2009 sono state proposti linguaggi che estendono CSS in questa direzione, sotto forma di </a:t>
            </a:r>
            <a:r>
              <a:rPr lang="it-IT" altLang="x-none" sz="2400" dirty="0" err="1"/>
              <a:t>pre</a:t>
            </a:r>
            <a:r>
              <a:rPr lang="it-IT" altLang="x-none" sz="2400" dirty="0"/>
              <a:t>-processori CSS:</a:t>
            </a:r>
          </a:p>
          <a:p>
            <a:pPr marL="533400" lvl="1" indent="-249238"/>
            <a:r>
              <a:rPr lang="it-IT" altLang="x-none" sz="2000" dirty="0"/>
              <a:t>Attraverso compilazione (cioè il sorgente viene trasformato per generare CSS tradizionale)</a:t>
            </a:r>
          </a:p>
          <a:p>
            <a:pPr marL="533400" lvl="1" indent="-249238"/>
            <a:r>
              <a:rPr lang="it-IT" altLang="x-none" sz="2000" dirty="0"/>
              <a:t>Attraverso interpretazione (cioè il sorgente viene affidato ad uno script client-side – </a:t>
            </a:r>
            <a:r>
              <a:rPr lang="it-IT" altLang="x-none" sz="2000" dirty="0" err="1"/>
              <a:t>Javascript</a:t>
            </a:r>
            <a:r>
              <a:rPr lang="it-IT" altLang="x-none" sz="2000" dirty="0"/>
              <a:t> – per la esecuzione)</a:t>
            </a:r>
          </a:p>
          <a:p>
            <a:pPr marL="0" indent="0">
              <a:buNone/>
            </a:pPr>
            <a:r>
              <a:rPr lang="it-IT" altLang="x-none" sz="2400" dirty="0"/>
              <a:t>Con Level 4 alcuni di questi concetti sono transitati nel CSS standard</a:t>
            </a:r>
          </a:p>
        </p:txBody>
      </p:sp>
    </p:spTree>
    <p:extLst>
      <p:ext uri="{BB962C8B-B14F-4D97-AF65-F5344CB8AC3E}">
        <p14:creationId xmlns:p14="http://schemas.microsoft.com/office/powerpoint/2010/main" val="1055158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x-none" dirty="0"/>
              <a:t>LESS, SASS, SCSS</a:t>
            </a:r>
          </a:p>
        </p:txBody>
      </p:sp>
      <p:sp>
        <p:nvSpPr>
          <p:cNvPr id="75778" name="Segnaposto contenuto 2"/>
          <p:cNvSpPr>
            <a:spLocks noGrp="1"/>
          </p:cNvSpPr>
          <p:nvPr>
            <p:ph idx="1"/>
          </p:nvPr>
        </p:nvSpPr>
        <p:spPr>
          <a:xfrm>
            <a:off x="395288" y="1268413"/>
            <a:ext cx="5689600" cy="4114800"/>
          </a:xfrm>
        </p:spPr>
        <p:txBody>
          <a:bodyPr/>
          <a:lstStyle/>
          <a:p>
            <a:pPr marL="0" indent="0">
              <a:buNone/>
            </a:pPr>
            <a:r>
              <a:rPr lang="it-IT" altLang="x-none" sz="2400" dirty="0"/>
              <a:t>I due (tre) preprocessori più noti. Ammettono sia compilazione sia interpretazione. </a:t>
            </a:r>
          </a:p>
          <a:p>
            <a:pPr marL="0" indent="0">
              <a:buNone/>
            </a:pPr>
            <a:endParaRPr lang="it-IT" altLang="x-none" sz="2400" dirty="0"/>
          </a:p>
          <a:p>
            <a:pPr marL="0" indent="0">
              <a:buNone/>
            </a:pPr>
            <a:r>
              <a:rPr lang="it-IT" altLang="x-none" sz="2400" dirty="0" err="1"/>
              <a:t>Feature</a:t>
            </a:r>
            <a:r>
              <a:rPr lang="it-IT" altLang="x-none" sz="2400" dirty="0"/>
              <a:t> principali: </a:t>
            </a:r>
          </a:p>
          <a:p>
            <a:pPr marL="412750" lvl="1" indent="-290513"/>
            <a:r>
              <a:rPr lang="it-IT" altLang="x-none" sz="2000" b="1" dirty="0"/>
              <a:t>Variabili</a:t>
            </a:r>
            <a:r>
              <a:rPr lang="it-IT" altLang="x-none" sz="2000" dirty="0"/>
              <a:t>: valori ripetuti più volte;</a:t>
            </a:r>
          </a:p>
          <a:p>
            <a:pPr marL="412750" lvl="1" indent="-290513"/>
            <a:r>
              <a:rPr lang="it-IT" altLang="x-none" sz="2000" b="1" dirty="0"/>
              <a:t>Mix-in</a:t>
            </a:r>
            <a:r>
              <a:rPr lang="it-IT" altLang="x-none" sz="2000" dirty="0"/>
              <a:t>: frammenti di regola utilizzabili in più contesti. Ammettono anche parametri, come le funzioni. </a:t>
            </a:r>
          </a:p>
          <a:p>
            <a:pPr marL="412750" lvl="1" indent="-290513"/>
            <a:r>
              <a:rPr lang="it-IT" altLang="x-none" sz="2000" b="1" dirty="0"/>
              <a:t>Aritmetica</a:t>
            </a:r>
            <a:r>
              <a:rPr lang="it-IT" altLang="x-none" sz="2000" dirty="0"/>
              <a:t>: espressioni numeriche anche complesse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6156325" y="1268413"/>
            <a:ext cx="2879725" cy="2831544"/>
          </a:xfrm>
          <a:prstGeom prst="rect">
            <a:avLst/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b="1" dirty="0" err="1">
                <a:latin typeface="Arial"/>
                <a:ea typeface="ＭＳ Ｐゴシック" charset="0"/>
                <a:cs typeface="Arial"/>
              </a:rPr>
              <a:t>Variabili</a:t>
            </a:r>
            <a:endParaRPr lang="en-US" sz="1800" b="1" dirty="0">
              <a:latin typeface="Arial"/>
              <a:ea typeface="ＭＳ Ｐゴシック" charset="0"/>
              <a:cs typeface="Arial"/>
            </a:endParaRPr>
          </a:p>
          <a:p>
            <a:pPr algn="ctr">
              <a:defRPr/>
            </a:pPr>
            <a:endParaRPr lang="en-US" sz="1600" b="1" dirty="0">
              <a:solidFill>
                <a:srgbClr val="0070C0"/>
              </a:solidFill>
              <a:latin typeface="Lucida Console" panose="020B0609040504020204" pitchFamily="49" charset="0"/>
              <a:ea typeface="ＭＳ Ｐゴシック" charset="0"/>
              <a:cs typeface="Arial"/>
            </a:endParaRP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@color: #4D926F;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 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#header {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  color: @color;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}</a:t>
            </a:r>
          </a:p>
          <a:p>
            <a:pPr>
              <a:defRPr/>
            </a:pPr>
            <a:endParaRPr lang="en-US" sz="1600" b="1" dirty="0">
              <a:solidFill>
                <a:srgbClr val="0070C0"/>
              </a:solidFill>
              <a:latin typeface="Lucida Console" panose="020B0609040504020204" pitchFamily="49" charset="0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h2 {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  color: @color;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}</a:t>
            </a:r>
            <a:endParaRPr lang="it-IT" sz="1600" b="1" dirty="0">
              <a:solidFill>
                <a:srgbClr val="0070C0"/>
              </a:solidFill>
              <a:latin typeface="Lucida Console" panose="020B0609040504020204" pitchFamily="49" charset="0"/>
              <a:ea typeface="ＭＳ Ｐゴシック" charset="0"/>
              <a:cs typeface="Courier New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500563" y="2184400"/>
            <a:ext cx="4319587" cy="3323987"/>
          </a:xfrm>
          <a:prstGeom prst="rect">
            <a:avLst/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b="1" dirty="0" err="1">
                <a:latin typeface="Arial"/>
                <a:ea typeface="ＭＳ Ｐゴシック" charset="0"/>
                <a:cs typeface="Arial"/>
              </a:rPr>
              <a:t>Mixin</a:t>
            </a:r>
            <a:endParaRPr lang="en-US" sz="1800" b="1" dirty="0">
              <a:latin typeface="Arial"/>
              <a:ea typeface="ＭＳ Ｐゴシック" charset="0"/>
              <a:cs typeface="Arial"/>
            </a:endParaRPr>
          </a:p>
          <a:p>
            <a:pPr algn="ctr">
              <a:defRPr/>
            </a:pPr>
            <a:endParaRPr lang="en-US" sz="1600" b="1" dirty="0">
              <a:solidFill>
                <a:srgbClr val="0070C0"/>
              </a:solidFill>
              <a:latin typeface="Lucida Console" panose="020B0609040504020204" pitchFamily="49" charset="0"/>
              <a:ea typeface="ＭＳ Ｐゴシック" charset="0"/>
              <a:cs typeface="Arial"/>
            </a:endParaRP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@</a:t>
            </a:r>
            <a:r>
              <a:rPr lang="en-US" sz="1600" b="1" dirty="0" err="1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mixin</a:t>
            </a: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bordo</a:t>
            </a: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($color, $width) {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  border: {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    color: $color;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    width: $width;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    style: dashed;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  }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}</a:t>
            </a:r>
          </a:p>
          <a:p>
            <a:pPr>
              <a:defRPr/>
            </a:pPr>
            <a:endParaRPr lang="en-US" sz="1600" b="1" dirty="0">
              <a:solidFill>
                <a:srgbClr val="0070C0"/>
              </a:solidFill>
              <a:latin typeface="Lucida Console" panose="020B0609040504020204" pitchFamily="49" charset="0"/>
              <a:ea typeface="ＭＳ Ｐゴシック" charset="0"/>
              <a:cs typeface="Courier New"/>
            </a:endParaRP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p { 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  @include </a:t>
            </a:r>
            <a:r>
              <a:rPr lang="en-US" sz="1600" b="1" dirty="0" err="1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bordo</a:t>
            </a: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(blue, 15px); 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}</a:t>
            </a:r>
            <a:endParaRPr lang="it-IT" sz="1600" b="1" dirty="0">
              <a:solidFill>
                <a:srgbClr val="0070C0"/>
              </a:solidFill>
              <a:latin typeface="Lucida Console" panose="020B0609040504020204" pitchFamily="49" charset="0"/>
              <a:ea typeface="ＭＳ Ｐゴシック" charset="0"/>
              <a:cs typeface="Courier New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3984919" y="2716213"/>
            <a:ext cx="4752975" cy="3354765"/>
          </a:xfrm>
          <a:prstGeom prst="rect">
            <a:avLst/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b="1" dirty="0" err="1">
                <a:latin typeface="Arial"/>
                <a:ea typeface="ＭＳ Ｐゴシック" charset="0"/>
                <a:cs typeface="Arial"/>
              </a:rPr>
              <a:t>Aritmetica</a:t>
            </a:r>
            <a:endParaRPr lang="en-US" sz="1800" b="1" dirty="0">
              <a:latin typeface="Arial"/>
              <a:ea typeface="ＭＳ Ｐゴシック" charset="0"/>
              <a:cs typeface="Arial"/>
            </a:endParaRPr>
          </a:p>
          <a:p>
            <a:pPr algn="ctr">
              <a:defRPr/>
            </a:pPr>
            <a:endParaRPr lang="en-US" sz="1800" b="1" dirty="0">
              <a:latin typeface="Arial"/>
              <a:ea typeface="ＭＳ Ｐゴシック" charset="0"/>
              <a:cs typeface="Arial"/>
            </a:endParaRP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@the-border: 1px;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@base-color: #111111;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 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#header {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  border-left: @the-border;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  border-right: @the-border * 2;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  color: @base-color * 3;</a:t>
            </a:r>
            <a:b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</a:b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}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#footer { 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  color: @base-color + #003300;</a:t>
            </a:r>
          </a:p>
          <a:p>
            <a:pPr>
              <a:defRPr/>
            </a:pP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}</a:t>
            </a:r>
            <a:endParaRPr lang="it-IT" sz="1600" b="1" dirty="0">
              <a:solidFill>
                <a:srgbClr val="0070C0"/>
              </a:solidFill>
              <a:latin typeface="Lucida Console" panose="020B0609040504020204" pitchFamily="49" charset="0"/>
              <a:ea typeface="ＭＳ Ｐゴシック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1977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9CEA-F303-3042-AF10-C54665E87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80" y="152400"/>
            <a:ext cx="8495320" cy="1447800"/>
          </a:xfrm>
        </p:spPr>
        <p:txBody>
          <a:bodyPr/>
          <a:lstStyle/>
          <a:p>
            <a:r>
              <a:rPr lang="en-US" dirty="0" err="1"/>
              <a:t>Variabili</a:t>
            </a:r>
            <a:r>
              <a:rPr lang="en-US" dirty="0"/>
              <a:t> e </a:t>
            </a:r>
            <a:r>
              <a:rPr lang="en-US" dirty="0" err="1"/>
              <a:t>calcoli</a:t>
            </a:r>
            <a:r>
              <a:rPr lang="en-US" dirty="0"/>
              <a:t> </a:t>
            </a:r>
            <a:r>
              <a:rPr lang="en-US" dirty="0" err="1"/>
              <a:t>aritmetici</a:t>
            </a:r>
            <a:r>
              <a:rPr lang="en-US" dirty="0"/>
              <a:t> in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9506A-3310-D544-BCA8-DD8E5A238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080" y="970384"/>
            <a:ext cx="8495320" cy="4114800"/>
          </a:xfrm>
        </p:spPr>
        <p:txBody>
          <a:bodyPr/>
          <a:lstStyle/>
          <a:p>
            <a:r>
              <a:rPr lang="en-US" sz="2400" b="1" i="1" dirty="0"/>
              <a:t>custom property</a:t>
            </a:r>
            <a:r>
              <a:rPr lang="en-US" sz="2000" dirty="0"/>
              <a:t>: una </a:t>
            </a:r>
            <a:r>
              <a:rPr lang="en-US" sz="2000" dirty="0" err="1"/>
              <a:t>proprietà</a:t>
            </a:r>
            <a:r>
              <a:rPr lang="en-US" sz="2000" dirty="0"/>
              <a:t> ad hoc con un </a:t>
            </a:r>
            <a:r>
              <a:rPr lang="en-US" sz="2000" dirty="0" err="1"/>
              <a:t>valore</a:t>
            </a:r>
            <a:r>
              <a:rPr lang="en-US" sz="2000" dirty="0"/>
              <a:t> </a:t>
            </a:r>
            <a:r>
              <a:rPr lang="en-US" sz="2000" dirty="0" err="1"/>
              <a:t>qualunque</a:t>
            </a:r>
            <a:r>
              <a:rPr lang="en-US" sz="2000" dirty="0"/>
              <a:t> (</a:t>
            </a:r>
            <a:r>
              <a:rPr lang="en-US" sz="2000" dirty="0" err="1"/>
              <a:t>usata</a:t>
            </a:r>
            <a:r>
              <a:rPr lang="en-US" sz="2000" dirty="0"/>
              <a:t> come </a:t>
            </a:r>
            <a:r>
              <a:rPr lang="en-US" sz="2000" dirty="0" err="1"/>
              <a:t>variabile</a:t>
            </a:r>
            <a:r>
              <a:rPr lang="en-US" sz="2000" dirty="0"/>
              <a:t> locale). </a:t>
            </a:r>
            <a:r>
              <a:rPr lang="en-US" sz="2000" dirty="0" err="1"/>
              <a:t>Inizia</a:t>
            </a:r>
            <a:r>
              <a:rPr lang="en-US" sz="2000" dirty="0"/>
              <a:t> sempre con '- -'. </a:t>
            </a:r>
          </a:p>
          <a:p>
            <a:pPr marL="444500" indent="0">
              <a:buNone/>
            </a:pPr>
            <a:r>
              <a:rPr lang="en-US" sz="1600" dirty="0">
                <a:solidFill>
                  <a:srgbClr val="0070C0"/>
                </a:solidFill>
                <a:latin typeface="Lucida Console" panose="020B0609040504020204" pitchFamily="49" charset="0"/>
              </a:rPr>
              <a:t>--the-border: 1px;</a:t>
            </a:r>
          </a:p>
          <a:p>
            <a:pPr marL="444500" indent="0">
              <a:buNone/>
            </a:pPr>
            <a:r>
              <a:rPr lang="en-US" sz="1600" dirty="0">
                <a:solidFill>
                  <a:srgbClr val="0070C0"/>
                </a:solidFill>
                <a:latin typeface="Lucida Console" panose="020B0609040504020204" pitchFamily="49" charset="0"/>
              </a:rPr>
              <a:t>--base-color: #111111;</a:t>
            </a:r>
          </a:p>
          <a:p>
            <a:r>
              <a:rPr lang="en-US" sz="2400" b="1" i="1" dirty="0">
                <a:solidFill>
                  <a:srgbClr val="0070C0"/>
                </a:solidFill>
              </a:rPr>
              <a:t>:root</a:t>
            </a:r>
            <a:r>
              <a:rPr lang="en-US" sz="2400" dirty="0">
                <a:solidFill>
                  <a:srgbClr val="0070C0"/>
                </a:solidFill>
              </a:rPr>
              <a:t>  </a:t>
            </a:r>
            <a:r>
              <a:rPr lang="en-US" sz="2000" dirty="0"/>
              <a:t>:</a:t>
            </a:r>
            <a:r>
              <a:rPr lang="en-US" sz="1600" b="1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/>
              <a:t>è</a:t>
            </a:r>
            <a:r>
              <a:rPr lang="en-US" sz="2000" dirty="0"/>
              <a:t> un </a:t>
            </a:r>
            <a:r>
              <a:rPr lang="en-US" sz="2000" dirty="0" err="1"/>
              <a:t>selettore</a:t>
            </a:r>
            <a:r>
              <a:rPr lang="en-US" sz="2000" dirty="0"/>
              <a:t> per la pseudo </a:t>
            </a:r>
            <a:r>
              <a:rPr lang="en-US" sz="2000" dirty="0" err="1"/>
              <a:t>classe</a:t>
            </a:r>
            <a:r>
              <a:rPr lang="en-US" sz="2000" dirty="0"/>
              <a:t> del document element di HTML, </a:t>
            </a:r>
            <a:r>
              <a:rPr lang="en-US" sz="2000" dirty="0" err="1"/>
              <a:t>che</a:t>
            </a:r>
            <a:r>
              <a:rPr lang="en-US" sz="2000" dirty="0"/>
              <a:t> ha scope </a:t>
            </a:r>
            <a:r>
              <a:rPr lang="en-US" sz="2000" dirty="0" err="1"/>
              <a:t>globale</a:t>
            </a:r>
            <a:r>
              <a:rPr lang="en-US" sz="2000" dirty="0"/>
              <a:t> e non </a:t>
            </a:r>
            <a:r>
              <a:rPr lang="en-US" sz="2000" dirty="0" err="1"/>
              <a:t>viene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</a:t>
            </a:r>
            <a:r>
              <a:rPr lang="en-US" sz="2000" dirty="0" err="1"/>
              <a:t>sovrascritto</a:t>
            </a:r>
            <a:endParaRPr lang="en-US" sz="2000" dirty="0"/>
          </a:p>
          <a:p>
            <a:pPr marL="444500" indent="0">
              <a:buNone/>
            </a:pPr>
            <a:r>
              <a:rPr lang="en-US" sz="1600" dirty="0">
                <a:solidFill>
                  <a:srgbClr val="0070C0"/>
                </a:solidFill>
                <a:latin typeface="Lucida Console" panose="020B0609040504020204" pitchFamily="49" charset="0"/>
              </a:rPr>
              <a:t>:root { </a:t>
            </a:r>
            <a:br>
              <a:rPr lang="en-US" sz="1600" dirty="0">
                <a:solidFill>
                  <a:srgbClr val="0070C0"/>
                </a:solidFill>
                <a:latin typeface="Lucida Console" panose="020B0609040504020204" pitchFamily="49" charset="0"/>
              </a:rPr>
            </a:br>
            <a:r>
              <a:rPr lang="en-US" sz="1600" dirty="0">
                <a:solidFill>
                  <a:srgbClr val="0070C0"/>
                </a:solidFill>
                <a:latin typeface="Lucida Console" panose="020B0609040504020204" pitchFamily="49" charset="0"/>
              </a:rPr>
              <a:t>  --the-border: 1px;</a:t>
            </a:r>
            <a:br>
              <a:rPr lang="en-US" sz="1600" dirty="0">
                <a:solidFill>
                  <a:srgbClr val="0070C0"/>
                </a:solidFill>
                <a:latin typeface="Lucida Console" panose="020B0609040504020204" pitchFamily="49" charset="0"/>
              </a:rPr>
            </a:br>
            <a:r>
              <a:rPr lang="en-US" sz="1600" dirty="0">
                <a:solidFill>
                  <a:srgbClr val="0070C0"/>
                </a:solidFill>
                <a:latin typeface="Lucida Console" panose="020B0609040504020204" pitchFamily="49" charset="0"/>
              </a:rPr>
              <a:t>  --base-color: #111111;</a:t>
            </a:r>
          </a:p>
          <a:p>
            <a:pPr marL="444500" indent="0">
              <a:buNone/>
            </a:pPr>
            <a:r>
              <a:rPr lang="en-US" sz="1600" dirty="0">
                <a:solidFill>
                  <a:srgbClr val="0070C0"/>
                </a:solidFill>
                <a:latin typeface="Lucida Console" panose="020B0609040504020204" pitchFamily="49" charset="0"/>
              </a:rPr>
              <a:t>}</a:t>
            </a:r>
            <a:endParaRPr lang="en-US" sz="1600" dirty="0"/>
          </a:p>
          <a:p>
            <a:r>
              <a:rPr lang="en-US" sz="2400" b="1" dirty="0">
                <a:solidFill>
                  <a:srgbClr val="0070C0"/>
                </a:solidFill>
              </a:rPr>
              <a:t>var()</a:t>
            </a:r>
            <a:r>
              <a:rPr lang="en-US" sz="2000" dirty="0"/>
              <a:t> : accede al </a:t>
            </a:r>
            <a:r>
              <a:rPr lang="en-US" sz="2000" dirty="0" err="1"/>
              <a:t>valore</a:t>
            </a:r>
            <a:r>
              <a:rPr lang="en-US" sz="2000" dirty="0"/>
              <a:t> di una custom property in </a:t>
            </a:r>
            <a:r>
              <a:rPr lang="en-US" sz="2000" dirty="0" err="1"/>
              <a:t>qualunque</a:t>
            </a:r>
            <a:r>
              <a:rPr lang="en-US" sz="2000" dirty="0"/>
              <a:t> </a:t>
            </a:r>
            <a:r>
              <a:rPr lang="en-US" sz="2000" dirty="0" err="1"/>
              <a:t>parte</a:t>
            </a:r>
            <a:r>
              <a:rPr lang="en-US" sz="2000" dirty="0"/>
              <a:t> del CSS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solidFill>
                  <a:srgbClr val="0070C0"/>
                </a:solidFill>
              </a:rPr>
              <a:t>calc()</a:t>
            </a:r>
            <a:r>
              <a:rPr lang="en-US" sz="2000" dirty="0"/>
              <a:t>: </a:t>
            </a:r>
            <a:r>
              <a:rPr lang="en-US" sz="2000" dirty="0" err="1"/>
              <a:t>permette</a:t>
            </a:r>
            <a:r>
              <a:rPr lang="en-US" sz="2000" dirty="0"/>
              <a:t> </a:t>
            </a:r>
            <a:r>
              <a:rPr lang="en-US" sz="2000" dirty="0" err="1"/>
              <a:t>calcoli</a:t>
            </a:r>
            <a:r>
              <a:rPr lang="en-US" sz="2000" dirty="0"/>
              <a:t> </a:t>
            </a:r>
            <a:r>
              <a:rPr lang="en-US" sz="2000" dirty="0" err="1"/>
              <a:t>aritmetici</a:t>
            </a:r>
            <a:r>
              <a:rPr lang="en-US" sz="2000" dirty="0"/>
              <a:t> (</a:t>
            </a:r>
            <a:r>
              <a:rPr lang="en-US" sz="2000" dirty="0" err="1"/>
              <a:t>abbastanza</a:t>
            </a:r>
            <a:r>
              <a:rPr lang="en-US" sz="2000" dirty="0"/>
              <a:t> </a:t>
            </a:r>
            <a:r>
              <a:rPr lang="en-US" sz="2000" dirty="0" err="1"/>
              <a:t>limitati</a:t>
            </a:r>
            <a:r>
              <a:rPr lang="en-US" sz="2000" dirty="0"/>
              <a:t>)</a:t>
            </a:r>
          </a:p>
          <a:p>
            <a:pPr marL="400050" lvl="1" indent="0">
              <a:buNone/>
              <a:defRPr/>
            </a:pPr>
            <a:r>
              <a:rPr lang="en-US" sz="1600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#header {</a:t>
            </a:r>
            <a:br>
              <a:rPr lang="en-US" sz="1600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</a:br>
            <a:r>
              <a:rPr lang="en-US" sz="1600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  border-left: var(--the-border);</a:t>
            </a:r>
            <a:br>
              <a:rPr lang="en-US" sz="1600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</a:br>
            <a:r>
              <a:rPr lang="en-US" sz="1600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  border-right: calc( var(--the-border) * 2 );</a:t>
            </a:r>
            <a:br>
              <a:rPr lang="en-US" sz="1600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</a:br>
            <a:r>
              <a:rPr lang="en-US" sz="1600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  color: calc( var(--base-color) * 3 );</a:t>
            </a:r>
            <a:br>
              <a:rPr lang="en-US" sz="1600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</a:br>
            <a:r>
              <a:rPr lang="en-US" sz="1600" dirty="0">
                <a:solidFill>
                  <a:srgbClr val="0070C0"/>
                </a:solidFill>
                <a:latin typeface="Lucida Console" panose="020B0609040504020204" pitchFamily="49" charset="0"/>
                <a:ea typeface="ＭＳ Ｐゴシック" charset="0"/>
                <a:cs typeface="Courier New"/>
              </a:rPr>
              <a:t>}</a:t>
            </a:r>
            <a:endParaRPr lang="en-US" sz="1200" dirty="0">
              <a:solidFill>
                <a:srgbClr val="0070C0"/>
              </a:solidFill>
              <a:latin typeface="Lucida Console" panose="020B0609040504020204" pitchFamily="49" charset="0"/>
              <a:ea typeface="ＭＳ Ｐゴシック" charset="0"/>
              <a:cs typeface="Courier New"/>
            </a:endParaRPr>
          </a:p>
          <a:p>
            <a:pPr marL="0" indent="0">
              <a:buNone/>
            </a:pPr>
            <a:r>
              <a:rPr lang="en-US" sz="2000" dirty="0"/>
              <a:t>N.B.: </a:t>
            </a:r>
            <a:r>
              <a:rPr lang="en-US" sz="2000" dirty="0" err="1"/>
              <a:t>Poiché</a:t>
            </a:r>
            <a:r>
              <a:rPr lang="en-US" sz="2000" dirty="0"/>
              <a:t> il carattere '-' </a:t>
            </a:r>
            <a:r>
              <a:rPr lang="en-US" sz="2000" dirty="0" err="1"/>
              <a:t>è</a:t>
            </a:r>
            <a:r>
              <a:rPr lang="en-US" sz="2000" dirty="0"/>
              <a:t> </a:t>
            </a:r>
            <a:r>
              <a:rPr lang="en-US" sz="2000" dirty="0" err="1"/>
              <a:t>usato</a:t>
            </a:r>
            <a:r>
              <a:rPr lang="en-US" sz="2000" dirty="0"/>
              <a:t> </a:t>
            </a:r>
            <a:r>
              <a:rPr lang="en-US" sz="2000" dirty="0" err="1"/>
              <a:t>nei</a:t>
            </a:r>
            <a:r>
              <a:rPr lang="en-US" sz="2000" dirty="0"/>
              <a:t> </a:t>
            </a:r>
            <a:r>
              <a:rPr lang="en-US" sz="2000" dirty="0" err="1"/>
              <a:t>nomi</a:t>
            </a:r>
            <a:r>
              <a:rPr lang="en-US" sz="2000" dirty="0"/>
              <a:t> CSS, </a:t>
            </a:r>
            <a:r>
              <a:rPr lang="en-US" sz="2000" dirty="0" err="1"/>
              <a:t>gli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 err="1"/>
              <a:t>operatori</a:t>
            </a:r>
            <a:r>
              <a:rPr lang="en-US" sz="2000" dirty="0"/>
              <a:t> </a:t>
            </a:r>
            <a:r>
              <a:rPr lang="en-US" sz="2000" dirty="0" err="1"/>
              <a:t>aritmetici</a:t>
            </a:r>
            <a:r>
              <a:rPr lang="en-US" sz="2000" dirty="0"/>
              <a:t> </a:t>
            </a:r>
            <a:r>
              <a:rPr lang="en-US" sz="2000" dirty="0" err="1"/>
              <a:t>vanno</a:t>
            </a:r>
            <a:r>
              <a:rPr lang="en-US" sz="2000" dirty="0"/>
              <a:t> sempre </a:t>
            </a:r>
            <a:r>
              <a:rPr lang="en-US" sz="2000" dirty="0" err="1"/>
              <a:t>separati</a:t>
            </a:r>
            <a:r>
              <a:rPr lang="en-US" sz="2000" dirty="0"/>
              <a:t> con </a:t>
            </a:r>
            <a:r>
              <a:rPr lang="en-US" sz="2000" dirty="0" err="1"/>
              <a:t>spazi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31990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FF1C20-C25D-EF48-A8B8-66DA325B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Twitter</a:t>
            </a:r>
            <a:r>
              <a:rPr lang="it-IT" dirty="0"/>
              <a:t> Bootstrap</a:t>
            </a:r>
          </a:p>
        </p:txBody>
      </p:sp>
    </p:spTree>
    <p:extLst>
      <p:ext uri="{BB962C8B-B14F-4D97-AF65-F5344CB8AC3E}">
        <p14:creationId xmlns:p14="http://schemas.microsoft.com/office/powerpoint/2010/main" val="21725220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dirty="0">
                <a:cs typeface="+mj-cs"/>
              </a:rPr>
              <a:t>Framework CSS</a:t>
            </a:r>
          </a:p>
        </p:txBody>
      </p:sp>
      <p:sp>
        <p:nvSpPr>
          <p:cNvPr id="76802" name="Segnaposto contenuto 2"/>
          <p:cNvSpPr>
            <a:spLocks noGrp="1"/>
          </p:cNvSpPr>
          <p:nvPr>
            <p:ph idx="1"/>
          </p:nvPr>
        </p:nvSpPr>
        <p:spPr>
          <a:xfrm>
            <a:off x="683568" y="1412875"/>
            <a:ext cx="8231832" cy="4611688"/>
          </a:xfrm>
        </p:spPr>
        <p:txBody>
          <a:bodyPr/>
          <a:lstStyle/>
          <a:p>
            <a:pPr marL="0" indent="0">
              <a:buNone/>
            </a:pPr>
            <a:r>
              <a:rPr lang="it-IT" altLang="x-none" sz="2400" dirty="0"/>
              <a:t>Librerie già pronte con regole associate ad elementi e classi, pronte per essere utilizzate nei documenti HTML con poche o zero modifiche. </a:t>
            </a:r>
          </a:p>
          <a:p>
            <a:pPr marL="0" indent="0">
              <a:buNone/>
            </a:pPr>
            <a:r>
              <a:rPr lang="it-IT" altLang="x-none" sz="2400" dirty="0"/>
              <a:t>Hanno vari pregi: </a:t>
            </a:r>
          </a:p>
          <a:p>
            <a:pPr marL="620713" lvl="1" indent="-336550"/>
            <a:r>
              <a:rPr lang="it-IT" altLang="x-none" sz="2000" dirty="0"/>
              <a:t>Gestiscono le differenze di implementazione delle funzionalità CSS tra i vari browser</a:t>
            </a:r>
          </a:p>
          <a:p>
            <a:pPr marL="620713" lvl="1" indent="-336550"/>
            <a:r>
              <a:rPr lang="it-IT" altLang="x-none" sz="2000" dirty="0"/>
              <a:t>Forniscono accesso facilitato ad effetti speciali (in particolare le animazioni)</a:t>
            </a:r>
          </a:p>
          <a:p>
            <a:pPr marL="620713" lvl="1" indent="-336550"/>
            <a:r>
              <a:rPr lang="it-IT" altLang="x-none" sz="2000" dirty="0"/>
              <a:t>Gestiscono layout responsive (che si adattano alla dimensione dello schermo)</a:t>
            </a:r>
          </a:p>
          <a:p>
            <a:pPr marL="620713" lvl="1" indent="-336550"/>
            <a:r>
              <a:rPr lang="it-IT" altLang="x-none" sz="2000" dirty="0"/>
              <a:t>Forniscono un look integrato, omogeneo e professionale</a:t>
            </a:r>
          </a:p>
          <a:p>
            <a:pPr marL="0" indent="0">
              <a:buNone/>
            </a:pPr>
            <a:r>
              <a:rPr lang="it-IT" altLang="x-none" sz="2400" dirty="0"/>
              <a:t>Limiti</a:t>
            </a:r>
          </a:p>
          <a:p>
            <a:pPr marL="620713" lvl="1" indent="-336550"/>
            <a:r>
              <a:rPr lang="it-IT" altLang="x-none" sz="2000" dirty="0"/>
              <a:t>Tendono ad uniformare pesantemente il look dei siti web</a:t>
            </a:r>
            <a:endParaRPr lang="it-IT" altLang="x-none" dirty="0"/>
          </a:p>
        </p:txBody>
      </p:sp>
    </p:spTree>
    <p:extLst>
      <p:ext uri="{BB962C8B-B14F-4D97-AF65-F5344CB8AC3E}">
        <p14:creationId xmlns:p14="http://schemas.microsoft.com/office/powerpoint/2010/main" val="8767194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x-none"/>
              <a:t>Twitter Bootstrap</a:t>
            </a:r>
          </a:p>
        </p:txBody>
      </p:sp>
      <p:sp>
        <p:nvSpPr>
          <p:cNvPr id="77826" name="Segnaposto contenuto 2"/>
          <p:cNvSpPr>
            <a:spLocks noGrp="1"/>
          </p:cNvSpPr>
          <p:nvPr>
            <p:ph idx="1"/>
          </p:nvPr>
        </p:nvSpPr>
        <p:spPr>
          <a:xfrm>
            <a:off x="611560" y="1124744"/>
            <a:ext cx="8303840" cy="4495800"/>
          </a:xfrm>
        </p:spPr>
        <p:txBody>
          <a:bodyPr/>
          <a:lstStyle/>
          <a:p>
            <a:pPr marL="0" indent="0">
              <a:buNone/>
            </a:pPr>
            <a:r>
              <a:rPr lang="it-IT" altLang="x-none" sz="2800" dirty="0"/>
              <a:t>In assoluto il più famoso dei </a:t>
            </a:r>
            <a:r>
              <a:rPr lang="it-IT" altLang="x-none" sz="2800" dirty="0" err="1"/>
              <a:t>framework</a:t>
            </a:r>
            <a:r>
              <a:rPr lang="it-IT" altLang="x-none" sz="2800" dirty="0"/>
              <a:t> CSS. Usato da centinaia di migliaia di siti. </a:t>
            </a:r>
          </a:p>
          <a:p>
            <a:pPr marL="0" indent="0">
              <a:buNone/>
            </a:pPr>
            <a:r>
              <a:rPr lang="it-IT" altLang="x-none" sz="2800" dirty="0"/>
              <a:t>Fornisce :</a:t>
            </a:r>
          </a:p>
          <a:p>
            <a:pPr lvl="1"/>
            <a:r>
              <a:rPr lang="it-IT" altLang="x-none" sz="2400" dirty="0"/>
              <a:t>Una suite integrata di classi CSS ben omogeneizzata per testi, immagini, </a:t>
            </a:r>
            <a:r>
              <a:rPr lang="it-IT" altLang="x-none" sz="2400" dirty="0" err="1"/>
              <a:t>form</a:t>
            </a:r>
            <a:r>
              <a:rPr lang="it-IT" altLang="x-none" sz="2400" dirty="0"/>
              <a:t>, ecc. </a:t>
            </a:r>
          </a:p>
          <a:p>
            <a:pPr lvl="1"/>
            <a:r>
              <a:rPr lang="it-IT" altLang="x-none" sz="2400" dirty="0"/>
              <a:t>Gestione di caratteristiche responsive del layout</a:t>
            </a:r>
          </a:p>
          <a:p>
            <a:pPr lvl="1"/>
            <a:r>
              <a:rPr lang="it-IT" altLang="x-none" sz="2400" dirty="0" err="1"/>
              <a:t>Feature</a:t>
            </a:r>
            <a:r>
              <a:rPr lang="it-IT" altLang="x-none" sz="2400" dirty="0"/>
              <a:t> di presentazione come </a:t>
            </a:r>
            <a:r>
              <a:rPr lang="it-IT" altLang="x-none" sz="2400" dirty="0" err="1"/>
              <a:t>tab</a:t>
            </a:r>
            <a:r>
              <a:rPr lang="it-IT" altLang="x-none" sz="2400" dirty="0"/>
              <a:t>, barre di navigazione, ecc.</a:t>
            </a:r>
          </a:p>
          <a:p>
            <a:pPr lvl="1"/>
            <a:r>
              <a:rPr lang="it-IT" altLang="x-none" sz="2400" dirty="0"/>
              <a:t>Un modello posizionale delle scatole basato su divisori del 12 (così da permettere 2, 3, 4, 6 e 12 scatole ben disposte in un contenitore). </a:t>
            </a:r>
          </a:p>
          <a:p>
            <a:pPr lvl="1"/>
            <a:r>
              <a:rPr lang="it-IT" altLang="x-none" sz="2400" dirty="0"/>
              <a:t>Classi </a:t>
            </a:r>
            <a:r>
              <a:rPr lang="it-IT" altLang="x-none" sz="2400" dirty="0" err="1"/>
              <a:t>Javascript</a:t>
            </a:r>
            <a:r>
              <a:rPr lang="it-IT" altLang="x-none" sz="2400" dirty="0"/>
              <a:t> standardizzate facilmente utilizzabili anche da autori HTML/CSS.  </a:t>
            </a:r>
          </a:p>
        </p:txBody>
      </p:sp>
    </p:spTree>
    <p:extLst>
      <p:ext uri="{BB962C8B-B14F-4D97-AF65-F5344CB8AC3E}">
        <p14:creationId xmlns:p14="http://schemas.microsoft.com/office/powerpoint/2010/main" val="1138023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x-none"/>
              <a:t>Responsive web design</a:t>
            </a:r>
          </a:p>
        </p:txBody>
      </p:sp>
      <p:sp>
        <p:nvSpPr>
          <p:cNvPr id="78850" name="Segnaposto contenuto 2"/>
          <p:cNvSpPr>
            <a:spLocks noGrp="1"/>
          </p:cNvSpPr>
          <p:nvPr>
            <p:ph idx="1"/>
          </p:nvPr>
        </p:nvSpPr>
        <p:spPr>
          <a:xfrm>
            <a:off x="827088" y="1981200"/>
            <a:ext cx="8088312" cy="4114800"/>
          </a:xfrm>
        </p:spPr>
        <p:txBody>
          <a:bodyPr/>
          <a:lstStyle/>
          <a:p>
            <a:pPr marL="0" indent="0">
              <a:buNone/>
            </a:pPr>
            <a:r>
              <a:rPr lang="it-IT" altLang="x-none" sz="2400" dirty="0"/>
              <a:t>La progettazione di una pagina web in modo da ottimizzare l'esperienza di utilizzo su tutti i </a:t>
            </a:r>
            <a:r>
              <a:rPr lang="it-IT" altLang="x-none" sz="2400" dirty="0" err="1"/>
              <a:t>device</a:t>
            </a:r>
            <a:r>
              <a:rPr lang="it-IT" altLang="x-none" sz="2400" dirty="0"/>
              <a:t> su cui viene presentato. </a:t>
            </a:r>
          </a:p>
          <a:p>
            <a:pPr lvl="1"/>
            <a:r>
              <a:rPr lang="it-IT" altLang="x-none" sz="2000" dirty="0"/>
              <a:t>Facilità di lettura</a:t>
            </a:r>
          </a:p>
          <a:p>
            <a:pPr lvl="1"/>
            <a:r>
              <a:rPr lang="it-IT" altLang="x-none" sz="2000" dirty="0"/>
              <a:t>Minimizzazione di ridimensionamento, scrolling e </a:t>
            </a:r>
            <a:r>
              <a:rPr lang="it-IT" altLang="x-none" sz="2000" dirty="0" err="1"/>
              <a:t>pannellazione</a:t>
            </a:r>
            <a:endParaRPr lang="it-IT" altLang="x-none" sz="2000" dirty="0"/>
          </a:p>
          <a:p>
            <a:pPr marL="0" indent="0">
              <a:buNone/>
            </a:pPr>
            <a:r>
              <a:rPr lang="it-IT" altLang="x-none" sz="2400" dirty="0"/>
              <a:t>Elementi di un sito web responsive</a:t>
            </a:r>
          </a:p>
          <a:p>
            <a:pPr lvl="1"/>
            <a:r>
              <a:rPr lang="it-IT" altLang="x-none" sz="2000" dirty="0"/>
              <a:t>Griglia fluida e organizzata su quantità proporzionali alla dimensione dello schermo (dimensioni in % e non in pixel o cm)</a:t>
            </a:r>
          </a:p>
          <a:p>
            <a:pPr lvl="1"/>
            <a:r>
              <a:rPr lang="it-IT" altLang="x-none" sz="2000" dirty="0"/>
              <a:t>Immagini flessibili (sempre dimensionate dal contenitore e non assolute)</a:t>
            </a:r>
          </a:p>
          <a:p>
            <a:pPr lvl="1"/>
            <a:r>
              <a:rPr lang="it-IT" altLang="x-none" sz="2000" dirty="0"/>
              <a:t>Uso di @media </a:t>
            </a:r>
            <a:r>
              <a:rPr lang="it-IT" altLang="x-none" sz="2000" dirty="0" err="1"/>
              <a:t>query</a:t>
            </a:r>
            <a:r>
              <a:rPr lang="it-IT" altLang="x-none" sz="2000" dirty="0"/>
              <a:t> (per presentare diversamente la pagina su </a:t>
            </a:r>
            <a:r>
              <a:rPr lang="it-IT" altLang="x-none" sz="2000" dirty="0" err="1"/>
              <a:t>device</a:t>
            </a:r>
            <a:r>
              <a:rPr lang="it-IT" altLang="x-none" sz="2000" dirty="0"/>
              <a:t> e display diversi, </a:t>
            </a:r>
          </a:p>
        </p:txBody>
      </p:sp>
    </p:spTree>
    <p:extLst>
      <p:ext uri="{BB962C8B-B14F-4D97-AF65-F5344CB8AC3E}">
        <p14:creationId xmlns:p14="http://schemas.microsoft.com/office/powerpoint/2010/main" val="12713858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x-none"/>
              <a:t>La griglia di Bootstrap</a:t>
            </a:r>
          </a:p>
        </p:txBody>
      </p:sp>
      <p:sp>
        <p:nvSpPr>
          <p:cNvPr id="79874" name="Segnaposto contenuto 2"/>
          <p:cNvSpPr>
            <a:spLocks noGrp="1"/>
          </p:cNvSpPr>
          <p:nvPr>
            <p:ph idx="1"/>
          </p:nvPr>
        </p:nvSpPr>
        <p:spPr>
          <a:xfrm>
            <a:off x="395536" y="1124744"/>
            <a:ext cx="8376989" cy="5399881"/>
          </a:xfrm>
        </p:spPr>
        <p:txBody>
          <a:bodyPr/>
          <a:lstStyle/>
          <a:p>
            <a:pPr marL="0" indent="0">
              <a:buNone/>
            </a:pPr>
            <a:r>
              <a:rPr lang="it-IT" altLang="x-none" sz="2400" dirty="0"/>
              <a:t>Bootstrap definisce una griglia virtuale divisa in dodicesimi. Ogni elemento occupa una porzione di 1, 2, ... 12 dodicesimi del contenitore, dall'intera finestra fino al più umile </a:t>
            </a:r>
            <a:r>
              <a:rPr lang="it-IT" altLang="x-none" sz="2400" dirty="0" err="1"/>
              <a:t>elementino</a:t>
            </a:r>
            <a:r>
              <a:rPr lang="it-IT" altLang="x-none" sz="2400" dirty="0"/>
              <a:t>. </a:t>
            </a:r>
          </a:p>
          <a:p>
            <a:pPr marL="0" indent="0">
              <a:buNone/>
            </a:pPr>
            <a:r>
              <a:rPr lang="it-IT" altLang="x-none" sz="2400" dirty="0"/>
              <a:t>Inoltre Bootstrap definisce quattro classi di schermi predefiniti (è possibile definirne altri con @media </a:t>
            </a:r>
            <a:r>
              <a:rPr lang="it-IT" altLang="x-none" sz="2400" dirty="0" err="1"/>
              <a:t>query</a:t>
            </a:r>
            <a:r>
              <a:rPr lang="it-IT" altLang="x-none" sz="2400" dirty="0"/>
              <a:t> apposite): </a:t>
            </a:r>
          </a:p>
          <a:p>
            <a:pPr lvl="1"/>
            <a:r>
              <a:rPr lang="it-IT" altLang="x-none" sz="2000" i="1" dirty="0" err="1"/>
              <a:t>xs</a:t>
            </a:r>
            <a:r>
              <a:rPr lang="it-IT" altLang="x-none" sz="2000" dirty="0"/>
              <a:t> (extra small - </a:t>
            </a:r>
            <a:r>
              <a:rPr lang="it-IT" altLang="x-none" sz="2000" dirty="0" err="1"/>
              <a:t>smartphone</a:t>
            </a:r>
            <a:r>
              <a:rPr lang="it-IT" altLang="x-none" sz="2000" dirty="0"/>
              <a:t>), </a:t>
            </a:r>
            <a:r>
              <a:rPr lang="it-IT" altLang="x-none" sz="2000" i="1" dirty="0" err="1"/>
              <a:t>sm</a:t>
            </a:r>
            <a:r>
              <a:rPr lang="it-IT" altLang="x-none" sz="2000" dirty="0"/>
              <a:t> (small - </a:t>
            </a:r>
            <a:r>
              <a:rPr lang="it-IT" altLang="x-none" sz="2000" dirty="0" err="1"/>
              <a:t>tablet</a:t>
            </a:r>
            <a:r>
              <a:rPr lang="it-IT" altLang="x-none" sz="2000" dirty="0"/>
              <a:t>), </a:t>
            </a:r>
            <a:r>
              <a:rPr lang="it-IT" altLang="x-none" sz="2000" i="1" dirty="0"/>
              <a:t>md</a:t>
            </a:r>
            <a:r>
              <a:rPr lang="it-IT" altLang="x-none" sz="2000" dirty="0"/>
              <a:t> (medium  - laptop), </a:t>
            </a:r>
            <a:r>
              <a:rPr lang="it-IT" altLang="x-none" sz="2000" i="1" dirty="0"/>
              <a:t>lg</a:t>
            </a:r>
            <a:r>
              <a:rPr lang="it-IT" altLang="x-none" sz="2000" dirty="0"/>
              <a:t> (large - schermi Full HD 16/9, 1920x1080 o superiori ecc.)</a:t>
            </a:r>
          </a:p>
          <a:p>
            <a:pPr marL="0" indent="0">
              <a:buNone/>
            </a:pPr>
            <a:r>
              <a:rPr lang="it-IT" altLang="x-none" sz="2400" dirty="0"/>
              <a:t>E' possibile organizzare il layout specificando dimensioni lungo la griglia, e definire dimensioni diverse per schermi diversi. </a:t>
            </a:r>
          </a:p>
          <a:p>
            <a:pPr marL="0" indent="0">
              <a:buNone/>
            </a:pPr>
            <a:r>
              <a:rPr lang="it-IT" altLang="x-none" sz="2400" dirty="0"/>
              <a:t>Sono predefinite classi per le colonne col-{</a:t>
            </a:r>
            <a:r>
              <a:rPr lang="it-IT" altLang="x-none" sz="2400" dirty="0" err="1"/>
              <a:t>size</a:t>
            </a:r>
            <a:r>
              <a:rPr lang="it-IT" altLang="x-none" sz="2400" dirty="0"/>
              <a:t>}-{12esimi}. Ad esempio col-xs-6 occupa metà della larghezza del contenitore per schermi piccoli. </a:t>
            </a:r>
          </a:p>
          <a:p>
            <a:pPr marL="0" indent="0">
              <a:buNone/>
            </a:pPr>
            <a:r>
              <a:rPr lang="it-IT" altLang="x-none" sz="2400" dirty="0"/>
              <a:t>Due esempi ritrovabili su: </a:t>
            </a:r>
            <a:r>
              <a:rPr lang="nl-NL" altLang="x-none" sz="2400" b="1" dirty="0">
                <a:solidFill>
                  <a:schemeClr val="tx2"/>
                </a:solidFill>
              </a:rPr>
              <a:t>http://</a:t>
            </a:r>
            <a:r>
              <a:rPr lang="nl-NL" altLang="x-none" sz="2400" b="1" dirty="0" err="1">
                <a:solidFill>
                  <a:schemeClr val="tx2"/>
                </a:solidFill>
              </a:rPr>
              <a:t>www.fabiovitali.it</a:t>
            </a:r>
            <a:r>
              <a:rPr lang="nl-NL" altLang="x-none" sz="2400" b="1" dirty="0">
                <a:solidFill>
                  <a:schemeClr val="tx2"/>
                </a:solidFill>
              </a:rPr>
              <a:t>/TW/2023/bootstrap/</a:t>
            </a:r>
            <a:endParaRPr lang="it-IT" altLang="x-none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3067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2B46959F-8C5C-7F44-9A5D-CAA4A7DE401B}"/>
              </a:ext>
            </a:extLst>
          </p:cNvPr>
          <p:cNvSpPr/>
          <p:nvPr/>
        </p:nvSpPr>
        <p:spPr>
          <a:xfrm>
            <a:off x="6191672" y="5805264"/>
            <a:ext cx="2952328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897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x-none"/>
              <a:t>Un esempio di griglia</a:t>
            </a:r>
          </a:p>
        </p:txBody>
      </p:sp>
      <p:sp>
        <p:nvSpPr>
          <p:cNvPr id="80898" name="Segnaposto contenuto 2"/>
          <p:cNvSpPr>
            <a:spLocks noGrp="1"/>
          </p:cNvSpPr>
          <p:nvPr>
            <p:ph idx="1"/>
          </p:nvPr>
        </p:nvSpPr>
        <p:spPr>
          <a:xfrm>
            <a:off x="468313" y="1700213"/>
            <a:ext cx="8447087" cy="4395787"/>
          </a:xfrm>
        </p:spPr>
        <p:txBody>
          <a:bodyPr/>
          <a:lstStyle/>
          <a:p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  &lt;div </a:t>
            </a:r>
            <a:r>
              <a:rPr lang="it-IT" altLang="x-none" sz="2000" b="1" dirty="0" err="1">
                <a:solidFill>
                  <a:schemeClr val="bg2"/>
                </a:solidFill>
                <a:latin typeface="Courier New" charset="0"/>
              </a:rPr>
              <a:t>class</a:t>
            </a:r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=</a:t>
            </a:r>
            <a:r>
              <a:rPr lang="mr-IN" altLang="x-none" sz="2000" b="1" dirty="0">
                <a:solidFill>
                  <a:schemeClr val="bg2"/>
                </a:solidFill>
                <a:latin typeface="Courier New" charset="0"/>
              </a:rPr>
              <a:t>"</a:t>
            </a:r>
            <a:r>
              <a:rPr lang="it-IT" altLang="x-none" sz="2000" b="1" dirty="0" err="1">
                <a:solidFill>
                  <a:schemeClr val="bg2"/>
                </a:solidFill>
                <a:latin typeface="Courier New" charset="0"/>
              </a:rPr>
              <a:t>row</a:t>
            </a:r>
            <a:r>
              <a:rPr lang="mr-IN" altLang="x-none" sz="2000" b="1" dirty="0">
                <a:solidFill>
                  <a:schemeClr val="bg2"/>
                </a:solidFill>
                <a:latin typeface="Courier New" charset="0"/>
              </a:rPr>
              <a:t>"</a:t>
            </a:r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&gt;</a:t>
            </a:r>
          </a:p>
          <a:p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    &lt;div </a:t>
            </a:r>
            <a:r>
              <a:rPr lang="it-IT" altLang="x-none" sz="2000" b="1" dirty="0" err="1">
                <a:solidFill>
                  <a:schemeClr val="bg2"/>
                </a:solidFill>
                <a:latin typeface="Courier New" charset="0"/>
              </a:rPr>
              <a:t>class</a:t>
            </a:r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=</a:t>
            </a:r>
            <a:r>
              <a:rPr lang="mr-IN" altLang="x-none" sz="2000" b="1" dirty="0">
                <a:solidFill>
                  <a:schemeClr val="bg2"/>
                </a:solidFill>
                <a:latin typeface="Courier New" charset="0"/>
              </a:rPr>
              <a:t>"</a:t>
            </a:r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col-md-6 col-sm-9 col-xs-12</a:t>
            </a:r>
            <a:r>
              <a:rPr lang="mr-IN" altLang="x-none" sz="2000" b="1" dirty="0">
                <a:solidFill>
                  <a:schemeClr val="bg2"/>
                </a:solidFill>
                <a:latin typeface="Courier New" charset="0"/>
              </a:rPr>
              <a:t>"</a:t>
            </a:r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&gt;</a:t>
            </a:r>
          </a:p>
          <a:p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    	testo </a:t>
            </a:r>
          </a:p>
          <a:p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      &lt;div </a:t>
            </a:r>
            <a:r>
              <a:rPr lang="it-IT" altLang="x-none" sz="2000" b="1" dirty="0" err="1">
                <a:solidFill>
                  <a:schemeClr val="bg2"/>
                </a:solidFill>
                <a:latin typeface="Courier New" charset="0"/>
              </a:rPr>
              <a:t>class</a:t>
            </a:r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=</a:t>
            </a:r>
            <a:r>
              <a:rPr lang="mr-IN" altLang="x-none" sz="2000" b="1" dirty="0">
                <a:solidFill>
                  <a:schemeClr val="bg2"/>
                </a:solidFill>
                <a:latin typeface="Courier New" charset="0"/>
              </a:rPr>
              <a:t>"</a:t>
            </a:r>
            <a:r>
              <a:rPr lang="it-IT" altLang="x-none" sz="2000" b="1" dirty="0" err="1">
                <a:solidFill>
                  <a:schemeClr val="bg2"/>
                </a:solidFill>
                <a:latin typeface="Courier New" charset="0"/>
              </a:rPr>
              <a:t>row</a:t>
            </a:r>
            <a:r>
              <a:rPr lang="mr-IN" altLang="x-none" sz="2000" b="1" dirty="0">
                <a:solidFill>
                  <a:schemeClr val="bg2"/>
                </a:solidFill>
                <a:latin typeface="Courier New" charset="0"/>
              </a:rPr>
              <a:t>"</a:t>
            </a:r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&gt;</a:t>
            </a:r>
          </a:p>
          <a:p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        &lt;div </a:t>
            </a:r>
            <a:r>
              <a:rPr lang="it-IT" altLang="x-none" sz="2000" b="1" dirty="0" err="1">
                <a:solidFill>
                  <a:schemeClr val="bg2"/>
                </a:solidFill>
                <a:latin typeface="Courier New" charset="0"/>
              </a:rPr>
              <a:t>class</a:t>
            </a:r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=</a:t>
            </a:r>
            <a:r>
              <a:rPr lang="mr-IN" altLang="x-none" sz="2000" b="1" dirty="0">
                <a:solidFill>
                  <a:schemeClr val="bg2"/>
                </a:solidFill>
                <a:latin typeface="Courier New" charset="0"/>
              </a:rPr>
              <a:t>"</a:t>
            </a:r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col-sm-6 col-xs-6</a:t>
            </a:r>
            <a:r>
              <a:rPr lang="mr-IN" altLang="x-none" sz="2000" b="1" dirty="0">
                <a:solidFill>
                  <a:schemeClr val="bg2"/>
                </a:solidFill>
                <a:latin typeface="Courier New" charset="0"/>
              </a:rPr>
              <a:t>"</a:t>
            </a:r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&gt;testo&lt;/div&gt;</a:t>
            </a:r>
          </a:p>
          <a:p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        &lt;div </a:t>
            </a:r>
            <a:r>
              <a:rPr lang="it-IT" altLang="x-none" sz="2000" b="1" dirty="0" err="1">
                <a:solidFill>
                  <a:schemeClr val="bg2"/>
                </a:solidFill>
                <a:latin typeface="Courier New" charset="0"/>
              </a:rPr>
              <a:t>class</a:t>
            </a:r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=</a:t>
            </a:r>
            <a:r>
              <a:rPr lang="mr-IN" altLang="x-none" sz="2000" b="1" dirty="0">
                <a:solidFill>
                  <a:schemeClr val="bg2"/>
                </a:solidFill>
                <a:latin typeface="Courier New" charset="0"/>
              </a:rPr>
              <a:t>"</a:t>
            </a:r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col-sm-6 col-xs-6</a:t>
            </a:r>
            <a:r>
              <a:rPr lang="mr-IN" altLang="x-none" sz="2000" b="1" dirty="0">
                <a:solidFill>
                  <a:schemeClr val="bg2"/>
                </a:solidFill>
                <a:latin typeface="Courier New" charset="0"/>
              </a:rPr>
              <a:t>"</a:t>
            </a:r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&gt;testo&lt;/div&gt;</a:t>
            </a:r>
          </a:p>
          <a:p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      &lt;/div&gt;</a:t>
            </a:r>
          </a:p>
          <a:p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    &lt;/div&gt;</a:t>
            </a:r>
          </a:p>
          <a:p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    &lt;div </a:t>
            </a:r>
            <a:r>
              <a:rPr lang="it-IT" altLang="x-none" sz="2000" b="1" dirty="0" err="1">
                <a:solidFill>
                  <a:schemeClr val="bg2"/>
                </a:solidFill>
                <a:latin typeface="Courier New" charset="0"/>
              </a:rPr>
              <a:t>class</a:t>
            </a:r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=</a:t>
            </a:r>
            <a:r>
              <a:rPr lang="mr-IN" altLang="x-none" sz="2000" b="1" dirty="0">
                <a:solidFill>
                  <a:schemeClr val="bg2"/>
                </a:solidFill>
                <a:latin typeface="Courier New" charset="0"/>
              </a:rPr>
              <a:t>"</a:t>
            </a:r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col-md-6 col-sm-3 col-xs-12</a:t>
            </a:r>
            <a:r>
              <a:rPr lang="mr-IN" altLang="x-none" sz="2000" b="1" dirty="0">
                <a:solidFill>
                  <a:schemeClr val="bg2"/>
                </a:solidFill>
                <a:latin typeface="Courier New" charset="0"/>
              </a:rPr>
              <a:t>"</a:t>
            </a:r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&gt;</a:t>
            </a:r>
          </a:p>
          <a:p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        testo</a:t>
            </a:r>
          </a:p>
          <a:p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	&lt;/div&gt;</a:t>
            </a:r>
          </a:p>
          <a:p>
            <a:r>
              <a:rPr lang="it-IT" altLang="x-none" sz="2000" b="1" dirty="0">
                <a:solidFill>
                  <a:schemeClr val="bg2"/>
                </a:solidFill>
                <a:latin typeface="Courier New" charset="0"/>
              </a:rPr>
              <a:t>&lt;/div&gt;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1196975"/>
            <a:ext cx="7845425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7313" y="2636838"/>
            <a:ext cx="5903912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3575" y="4149725"/>
            <a:ext cx="4097338" cy="218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91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x-none"/>
              <a:t>Navbar e finestre modali</a:t>
            </a:r>
          </a:p>
        </p:txBody>
      </p:sp>
      <p:sp>
        <p:nvSpPr>
          <p:cNvPr id="81922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altLang="x-none" sz="3200" dirty="0"/>
              <a:t>Bootstrap fornisce anche un lungo elenco di servizi grafici, come tabulatori, </a:t>
            </a:r>
            <a:r>
              <a:rPr lang="it-IT" altLang="x-none" sz="3200" dirty="0" err="1"/>
              <a:t>navbar</a:t>
            </a:r>
            <a:r>
              <a:rPr lang="it-IT" altLang="x-none" sz="3200" dirty="0"/>
              <a:t>, finestre modali, pannelli. </a:t>
            </a:r>
          </a:p>
          <a:p>
            <a:pPr marL="635000" lvl="1" indent="-350838"/>
            <a:r>
              <a:rPr lang="it-IT" altLang="x-none" sz="2800" dirty="0"/>
              <a:t>Funzionano su tutti i browser</a:t>
            </a:r>
          </a:p>
          <a:p>
            <a:pPr marL="635000" lvl="1" indent="-350838"/>
            <a:r>
              <a:rPr lang="it-IT" altLang="x-none" sz="2800" dirty="0"/>
              <a:t>Di alta qualità grafica e funzionale</a:t>
            </a:r>
          </a:p>
          <a:p>
            <a:pPr marL="635000" lvl="1" indent="-350838"/>
            <a:r>
              <a:rPr lang="it-IT" altLang="x-none" sz="2800" dirty="0"/>
              <a:t>Usano un po' di </a:t>
            </a:r>
            <a:r>
              <a:rPr lang="it-IT" altLang="x-none" sz="2800" dirty="0" err="1"/>
              <a:t>Javascript</a:t>
            </a:r>
            <a:r>
              <a:rPr lang="it-IT" altLang="x-none" sz="2800" dirty="0"/>
              <a:t> ma sono richiamabili interamente via markup.</a:t>
            </a:r>
          </a:p>
          <a:p>
            <a:pPr marL="635000" lvl="1" indent="-350838"/>
            <a:endParaRPr lang="it-IT" altLang="x-none" dirty="0"/>
          </a:p>
        </p:txBody>
      </p:sp>
    </p:spTree>
    <p:extLst>
      <p:ext uri="{BB962C8B-B14F-4D97-AF65-F5344CB8AC3E}">
        <p14:creationId xmlns:p14="http://schemas.microsoft.com/office/powerpoint/2010/main" val="95462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519BA86-F28C-0B4C-B742-C9EB1CBCE0E3}"/>
              </a:ext>
            </a:extLst>
          </p:cNvPr>
          <p:cNvSpPr/>
          <p:nvPr/>
        </p:nvSpPr>
        <p:spPr>
          <a:xfrm>
            <a:off x="6191672" y="5805264"/>
            <a:ext cx="2952328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14EE683-B100-544C-B5C7-7E25D4DB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Orrori di pagine affiancate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8C0A1E3-B7CA-3E44-B702-DF2F93456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36" y="1528765"/>
            <a:ext cx="7200000" cy="46728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574C2-D17F-9AA6-6DAE-CAE918F173D6}"/>
              </a:ext>
            </a:extLst>
          </p:cNvPr>
          <p:cNvSpPr/>
          <p:nvPr/>
        </p:nvSpPr>
        <p:spPr>
          <a:xfrm>
            <a:off x="4427984" y="1052736"/>
            <a:ext cx="3888432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2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x-none"/>
              <a:t>Un esempio di navbar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800" y="1600200"/>
            <a:ext cx="5151437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898530"/>
            <a:ext cx="7527925" cy="296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47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12E93F-54F4-3219-0D0E-5BFC7AF2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Tailwind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76C41E-EF11-5F10-ED54-E1A70C2A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412776"/>
            <a:ext cx="7943800" cy="2527920"/>
          </a:xfrm>
        </p:spPr>
        <p:txBody>
          <a:bodyPr/>
          <a:lstStyle/>
          <a:p>
            <a:r>
              <a:rPr lang="en-US" sz="2000" dirty="0"/>
              <a:t>Una </a:t>
            </a:r>
            <a:r>
              <a:rPr lang="en-US" sz="2000" dirty="0" err="1"/>
              <a:t>recente</a:t>
            </a:r>
            <a:r>
              <a:rPr lang="en-US" sz="2000" dirty="0"/>
              <a:t> (2021) </a:t>
            </a:r>
            <a:r>
              <a:rPr lang="en-US" sz="2000" dirty="0" err="1"/>
              <a:t>libreria</a:t>
            </a:r>
            <a:r>
              <a:rPr lang="en-US" sz="2000" dirty="0"/>
              <a:t> CSS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</a:p>
          <a:p>
            <a:pPr lvl="1"/>
            <a:r>
              <a:rPr lang="en-US" sz="1800" dirty="0" err="1"/>
              <a:t>abbandona</a:t>
            </a:r>
            <a:r>
              <a:rPr lang="en-US" sz="1800" dirty="0"/>
              <a:t> il </a:t>
            </a:r>
            <a:r>
              <a:rPr lang="en-US" sz="1800" dirty="0" err="1"/>
              <a:t>concetto</a:t>
            </a:r>
            <a:r>
              <a:rPr lang="en-US" sz="1800" dirty="0"/>
              <a:t> di </a:t>
            </a:r>
            <a:r>
              <a:rPr lang="en-US" sz="1800" b="1" i="1" dirty="0" err="1"/>
              <a:t>componenti</a:t>
            </a:r>
            <a:r>
              <a:rPr lang="en-US" sz="1800" dirty="0"/>
              <a:t> </a:t>
            </a:r>
            <a:r>
              <a:rPr lang="en-US" sz="1800" dirty="0" err="1"/>
              <a:t>semanticamente</a:t>
            </a:r>
            <a:r>
              <a:rPr lang="en-US" sz="1800" dirty="0"/>
              <a:t> </a:t>
            </a:r>
            <a:r>
              <a:rPr lang="en-US" sz="1800" dirty="0" err="1"/>
              <a:t>caratterizzate</a:t>
            </a:r>
            <a:r>
              <a:rPr lang="en-US" sz="1800" dirty="0"/>
              <a:t> (ad </a:t>
            </a:r>
            <a:r>
              <a:rPr lang="en-US" sz="1800" dirty="0" err="1"/>
              <a:t>esempio</a:t>
            </a:r>
            <a:r>
              <a:rPr lang="en-US" sz="1800" dirty="0"/>
              <a:t> "container", "row", "modal", "button"), e</a:t>
            </a:r>
          </a:p>
          <a:p>
            <a:pPr lvl="1"/>
            <a:r>
              <a:rPr lang="en-US" sz="1800" dirty="0"/>
              <a:t>introduce le </a:t>
            </a:r>
            <a:r>
              <a:rPr lang="en-US" sz="1800" b="1" i="1" dirty="0"/>
              <a:t>utility</a:t>
            </a:r>
            <a:r>
              <a:rPr lang="en-US" sz="1800" dirty="0"/>
              <a:t>, </a:t>
            </a:r>
            <a:r>
              <a:rPr lang="en-US" sz="1800" dirty="0" err="1"/>
              <a:t>semplicissime</a:t>
            </a:r>
            <a:r>
              <a:rPr lang="en-US" sz="1800" dirty="0"/>
              <a:t> </a:t>
            </a:r>
            <a:r>
              <a:rPr lang="en-US" sz="1800" dirty="0" err="1"/>
              <a:t>classi</a:t>
            </a:r>
            <a:r>
              <a:rPr lang="en-US" sz="1800" dirty="0"/>
              <a:t> CSS in </a:t>
            </a:r>
            <a:r>
              <a:rPr lang="en-US" sz="1800" dirty="0" err="1"/>
              <a:t>rapporto</a:t>
            </a:r>
            <a:r>
              <a:rPr lang="en-US" sz="1800" dirty="0"/>
              <a:t> 1-1 con </a:t>
            </a:r>
            <a:r>
              <a:rPr lang="en-US" sz="1800" dirty="0" err="1"/>
              <a:t>proprietà</a:t>
            </a:r>
            <a:r>
              <a:rPr lang="en-US" sz="1800" dirty="0"/>
              <a:t> e </a:t>
            </a:r>
            <a:r>
              <a:rPr lang="en-US" sz="1800" dirty="0" err="1"/>
              <a:t>valori</a:t>
            </a:r>
            <a:r>
              <a:rPr lang="en-US" sz="1800" dirty="0"/>
              <a:t> CSS da </a:t>
            </a:r>
            <a:r>
              <a:rPr lang="en-US" sz="1800" dirty="0" err="1"/>
              <a:t>usare</a:t>
            </a:r>
            <a:r>
              <a:rPr lang="en-US" sz="1800" dirty="0"/>
              <a:t> in </a:t>
            </a:r>
            <a:r>
              <a:rPr lang="en-US" sz="1800" dirty="0" err="1"/>
              <a:t>grande</a:t>
            </a:r>
            <a:r>
              <a:rPr lang="en-US" sz="1800" dirty="0"/>
              <a:t> </a:t>
            </a:r>
            <a:r>
              <a:rPr lang="en-US" sz="1800" dirty="0" err="1"/>
              <a:t>numero</a:t>
            </a:r>
            <a:r>
              <a:rPr lang="en-US" sz="1800" dirty="0"/>
              <a:t> </a:t>
            </a:r>
            <a:r>
              <a:rPr lang="en-US" sz="1800" dirty="0" err="1"/>
              <a:t>direttamente</a:t>
            </a:r>
            <a:r>
              <a:rPr lang="en-US" sz="1800" dirty="0"/>
              <a:t> </a:t>
            </a:r>
            <a:r>
              <a:rPr lang="en-US" sz="1800" dirty="0" err="1"/>
              <a:t>dentro</a:t>
            </a:r>
            <a:r>
              <a:rPr lang="en-US" sz="1800" dirty="0"/>
              <a:t> </a:t>
            </a:r>
            <a:r>
              <a:rPr lang="en-US" sz="1800" dirty="0" err="1"/>
              <a:t>l'HTML</a:t>
            </a:r>
            <a:r>
              <a:rPr lang="en-US" sz="1800" dirty="0"/>
              <a:t>.</a:t>
            </a:r>
          </a:p>
          <a:p>
            <a:r>
              <a:rPr lang="en-US" sz="2000" dirty="0"/>
              <a:t>La </a:t>
            </a:r>
            <a:r>
              <a:rPr lang="en-US" sz="2000" dirty="0" err="1"/>
              <a:t>maggior</a:t>
            </a:r>
            <a:r>
              <a:rPr lang="en-US" sz="2000" dirty="0"/>
              <a:t> </a:t>
            </a:r>
            <a:r>
              <a:rPr lang="en-US" sz="2000" dirty="0" err="1"/>
              <a:t>parte</a:t>
            </a:r>
            <a:r>
              <a:rPr lang="en-US" sz="2000" dirty="0"/>
              <a:t> </a:t>
            </a:r>
            <a:r>
              <a:rPr lang="en-US" sz="2000" dirty="0" err="1"/>
              <a:t>delle</a:t>
            </a:r>
            <a:r>
              <a:rPr lang="en-US" sz="2000" dirty="0"/>
              <a:t> </a:t>
            </a:r>
            <a:r>
              <a:rPr lang="en-US" sz="2000" dirty="0" err="1"/>
              <a:t>classi</a:t>
            </a:r>
            <a:r>
              <a:rPr lang="en-US" sz="2000" dirty="0"/>
              <a:t> </a:t>
            </a:r>
            <a:r>
              <a:rPr lang="en-US" sz="2000" dirty="0" err="1"/>
              <a:t>introducono</a:t>
            </a:r>
            <a:r>
              <a:rPr lang="en-US" sz="2000" dirty="0"/>
              <a:t> un unica </a:t>
            </a:r>
            <a:r>
              <a:rPr lang="en-US" sz="2000" dirty="0" err="1"/>
              <a:t>proprietà</a:t>
            </a:r>
            <a:r>
              <a:rPr lang="en-US" sz="2000" dirty="0"/>
              <a:t> ed un </a:t>
            </a:r>
            <a:r>
              <a:rPr lang="en-US" sz="2000" dirty="0" err="1"/>
              <a:t>unico</a:t>
            </a:r>
            <a:r>
              <a:rPr lang="en-US" sz="2000" dirty="0"/>
              <a:t> </a:t>
            </a:r>
            <a:r>
              <a:rPr lang="en-US" sz="2000" dirty="0" err="1"/>
              <a:t>valore</a:t>
            </a:r>
            <a:r>
              <a:rPr lang="en-US" sz="2000" dirty="0"/>
              <a:t>, e molto </a:t>
            </a:r>
            <a:r>
              <a:rPr lang="en-US" sz="2000" dirty="0" err="1"/>
              <a:t>hanno</a:t>
            </a:r>
            <a:r>
              <a:rPr lang="en-US" sz="2000" dirty="0"/>
              <a:t> un </a:t>
            </a:r>
            <a:r>
              <a:rPr lang="en-US" sz="2000" dirty="0" err="1"/>
              <a:t>prefisso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introduce </a:t>
            </a:r>
            <a:r>
              <a:rPr lang="en-US" sz="2000" dirty="0" err="1"/>
              <a:t>una</a:t>
            </a:r>
            <a:r>
              <a:rPr lang="en-US" sz="2000" dirty="0"/>
              <a:t> media query </a:t>
            </a:r>
            <a:r>
              <a:rPr lang="en-US" sz="2000" dirty="0" err="1"/>
              <a:t>sulla</a:t>
            </a:r>
            <a:r>
              <a:rPr lang="en-US" sz="2000" dirty="0"/>
              <a:t> </a:t>
            </a:r>
            <a:r>
              <a:rPr lang="en-US" sz="2000" dirty="0" err="1"/>
              <a:t>dimensione</a:t>
            </a:r>
            <a:r>
              <a:rPr lang="en-US" sz="2000" dirty="0"/>
              <a:t> </a:t>
            </a:r>
            <a:r>
              <a:rPr lang="en-US" sz="2000" dirty="0" err="1"/>
              <a:t>dello</a:t>
            </a:r>
            <a:r>
              <a:rPr lang="en-US" sz="2000" dirty="0"/>
              <a:t> </a:t>
            </a:r>
            <a:r>
              <a:rPr lang="en-US" sz="2000" dirty="0" err="1"/>
              <a:t>schermo</a:t>
            </a:r>
            <a:r>
              <a:rPr lang="en-US" sz="2000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C2231-CF18-ECF6-1D9E-743587C842B6}"/>
              </a:ext>
            </a:extLst>
          </p:cNvPr>
          <p:cNvSpPr txBox="1"/>
          <p:nvPr/>
        </p:nvSpPr>
        <p:spPr>
          <a:xfrm>
            <a:off x="80019" y="1904112"/>
            <a:ext cx="5400600" cy="4401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&lt;style&gt;</a:t>
            </a:r>
            <a:r>
              <a:rPr lang="en-GB" sz="1400" b="1" dirty="0">
                <a:solidFill>
                  <a:srgbClr val="00009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00009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.card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36A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border-radius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0.375rem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36A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border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1px solid </a:t>
            </a:r>
            <a:r>
              <a:rPr lang="en-GB" sz="1400" b="1" dirty="0" err="1">
                <a:solidFill>
                  <a:srgbClr val="9A050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115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115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115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36A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background-</a:t>
            </a:r>
            <a:r>
              <a:rPr lang="en-GB" sz="1400" b="1" dirty="0" err="1">
                <a:solidFill>
                  <a:srgbClr val="36A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9A050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64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64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64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GB" sz="1400" b="1" dirty="0">
                <a:solidFill>
                  <a:srgbClr val="36A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b="1" dirty="0" err="1">
                <a:solidFill>
                  <a:srgbClr val="36A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9A050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245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245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245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36A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display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flex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36A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flex-direction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row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36A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align-items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flex-start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36A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cursor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pointer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00009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400" b="1" dirty="0" err="1">
                <a:solidFill>
                  <a:srgbClr val="00009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card:hover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36A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background-</a:t>
            </a:r>
            <a:r>
              <a:rPr lang="en-GB" sz="1400" b="1" dirty="0" err="1">
                <a:solidFill>
                  <a:srgbClr val="36A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solidFill>
                  <a:srgbClr val="9A050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82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82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82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00009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.card-</a:t>
            </a:r>
            <a:r>
              <a:rPr lang="en-GB" sz="1400" b="1" dirty="0" err="1">
                <a:solidFill>
                  <a:srgbClr val="00009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36A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padding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1rem 0rem 1rem 1rem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00009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.card-contents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36A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margin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0.75rem 1rem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689FC-1765-8BB0-B75F-61ED42BF08D6}"/>
              </a:ext>
            </a:extLst>
          </p:cNvPr>
          <p:cNvSpPr txBox="1"/>
          <p:nvPr/>
        </p:nvSpPr>
        <p:spPr>
          <a:xfrm>
            <a:off x="4053105" y="1182811"/>
            <a:ext cx="4991471" cy="24622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&lt;section class=</a:t>
            </a:r>
            <a:r>
              <a:rPr lang="en-GB" sz="1400" b="1" dirty="0">
                <a:solidFill>
                  <a:srgbClr val="9A6E3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"card"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b="1" dirty="0">
                <a:solidFill>
                  <a:srgbClr val="9A6E3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400" b="1" u="sng" dirty="0" err="1">
                <a:solidFill>
                  <a:srgbClr val="28353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img.jpg</a:t>
            </a:r>
            <a:r>
              <a:rPr lang="en-GB" sz="1400" b="1" dirty="0">
                <a:solidFill>
                  <a:srgbClr val="9A6E3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class=</a:t>
            </a:r>
            <a:r>
              <a:rPr lang="en-GB" sz="1400" b="1" dirty="0">
                <a:solidFill>
                  <a:srgbClr val="9A6E3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"card-</a:t>
            </a:r>
            <a:r>
              <a:rPr lang="en-GB" sz="1400" b="1" dirty="0" err="1">
                <a:solidFill>
                  <a:srgbClr val="9A6E3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sz="1400" b="1" dirty="0">
                <a:solidFill>
                  <a:srgbClr val="9A6E3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&lt;p class=</a:t>
            </a:r>
            <a:r>
              <a:rPr lang="en-GB" sz="1400" b="1" dirty="0">
                <a:solidFill>
                  <a:srgbClr val="9A6E3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"card-contents"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&gt;Lorem ipsum</a:t>
            </a:r>
          </a:p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dolor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sit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amet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consectetur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adipiscing</a:t>
            </a:r>
            <a:endParaRPr lang="en-GB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elit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eiusmod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tempor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incididunt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</a:t>
            </a:r>
            <a:b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labore et dolore magna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aliqua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Ut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enim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 </a:t>
            </a:r>
          </a:p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minim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veniam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quis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nostrud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exercitation</a:t>
            </a:r>
            <a:b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ullamco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laboris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nisi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aliquip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ex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commodo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consequat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&lt;/p&gt; </a:t>
            </a:r>
          </a:p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&lt;/section&gt;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416591-995E-FEB7-66B5-17C1A9459277}"/>
              </a:ext>
            </a:extLst>
          </p:cNvPr>
          <p:cNvSpPr txBox="1"/>
          <p:nvPr/>
        </p:nvSpPr>
        <p:spPr>
          <a:xfrm>
            <a:off x="166532" y="6552932"/>
            <a:ext cx="498153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https://</a:t>
            </a:r>
            <a:r>
              <a:rPr lang="en-US" sz="1200" dirty="0" err="1">
                <a:solidFill>
                  <a:schemeClr val="tx2"/>
                </a:solidFill>
              </a:rPr>
              <a:t>codete.com</a:t>
            </a:r>
            <a:r>
              <a:rPr lang="en-US" sz="1200" dirty="0">
                <a:solidFill>
                  <a:schemeClr val="tx2"/>
                </a:solidFill>
              </a:rPr>
              <a:t>/blog/tailwind-</a:t>
            </a:r>
            <a:r>
              <a:rPr lang="en-US" sz="1200" dirty="0" err="1">
                <a:solidFill>
                  <a:schemeClr val="tx2"/>
                </a:solidFill>
              </a:rPr>
              <a:t>css</a:t>
            </a:r>
            <a:r>
              <a:rPr lang="en-US" sz="1200" dirty="0">
                <a:solidFill>
                  <a:schemeClr val="tx2"/>
                </a:solidFill>
              </a:rPr>
              <a:t>-tutorial-and-examples-for-beginners</a:t>
            </a:r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E7B57FB-6FF1-6275-D553-5D5C413DB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32178"/>
            <a:ext cx="4511621" cy="25377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AE6512-3322-48EB-44B6-76084B509739}"/>
              </a:ext>
            </a:extLst>
          </p:cNvPr>
          <p:cNvSpPr txBox="1"/>
          <p:nvPr/>
        </p:nvSpPr>
        <p:spPr>
          <a:xfrm>
            <a:off x="4053105" y="3659832"/>
            <a:ext cx="4991471" cy="31085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&lt;section class=</a:t>
            </a:r>
            <a:r>
              <a:rPr lang="en-GB" sz="1400" b="1" dirty="0">
                <a:solidFill>
                  <a:srgbClr val="9A6E3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"rounded-md border border-neutral-500 bg-neutral-700 hover:bg-neutral-600 text-neutral-100 flex flex-row items-start cursor-pointer"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b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b="1" dirty="0">
                <a:solidFill>
                  <a:srgbClr val="9A6E3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400" b="1" u="sng" dirty="0" err="1">
                <a:solidFill>
                  <a:srgbClr val="28353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img.jpg</a:t>
            </a:r>
            <a:r>
              <a:rPr lang="en-GB" sz="1400" b="1" dirty="0">
                <a:solidFill>
                  <a:srgbClr val="9A6E3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class=</a:t>
            </a:r>
            <a:r>
              <a:rPr lang="en-GB" sz="1400" b="1" dirty="0">
                <a:solidFill>
                  <a:srgbClr val="9A6E3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"py-4 pl-4"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b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&lt;p class=</a:t>
            </a:r>
            <a:r>
              <a:rPr lang="en-GB" sz="1400" b="1" dirty="0">
                <a:solidFill>
                  <a:srgbClr val="9A6E3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"mx-4 my-3"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Lorem ipsum </a:t>
            </a:r>
          </a:p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dolor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sit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amet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consectetur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adipiscing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elit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eiusmod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tempor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incididunt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labore et dolore magna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aliqua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Ut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enim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</a:t>
            </a:r>
          </a:p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minim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veniam</a:t>
            </a:r>
            <a:r>
              <a:rPr lang="en-GB" sz="1400" b="1" dirty="0">
                <a:solidFill>
                  <a:srgbClr val="393A3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quis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nostrud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exercitation </a:t>
            </a:r>
          </a:p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ullamco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laboris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nisi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aliquip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ex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</a:t>
            </a:r>
            <a:endParaRPr lang="en-GB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commodo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consequat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b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&lt;/p&gt; </a:t>
            </a:r>
            <a:b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&lt;/section&gt;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677B481-DB39-21CC-BD16-B40DFC3E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4" y="152400"/>
            <a:ext cx="2998813" cy="168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1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Bibliografia</a:t>
            </a:r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3568" y="1628800"/>
            <a:ext cx="8231832" cy="4114800"/>
          </a:xfrm>
        </p:spPr>
        <p:txBody>
          <a:bodyPr/>
          <a:lstStyle/>
          <a:p>
            <a:r>
              <a:rPr lang="en-US" altLang="x-none" sz="2000"/>
              <a:t>Cascading Style Sheets, level 1, W3C Recommendation 17 Dec 1996, revised 11 Apr 2008, </a:t>
            </a:r>
            <a:r>
              <a:rPr lang="en-US" altLang="x-none" sz="2000">
                <a:hlinkClick r:id="rId2"/>
              </a:rPr>
              <a:t>http://www.w3.org/TR/CSS1/</a:t>
            </a:r>
            <a:r>
              <a:rPr lang="en-US" altLang="x-none" sz="2000"/>
              <a:t> </a:t>
            </a:r>
          </a:p>
          <a:p>
            <a:r>
              <a:rPr lang="en-US" altLang="x-none" sz="2000"/>
              <a:t>Cascading Style Sheets Level 2 Revision 1 (CSS 2.1) Specification, W3C Working Recommendation 07 June 2011, </a:t>
            </a:r>
            <a:r>
              <a:rPr lang="en-US" altLang="x-none" sz="2000">
                <a:hlinkClick r:id="rId3"/>
              </a:rPr>
              <a:t>http://www.w3.org/TR/CSS2/</a:t>
            </a:r>
            <a:endParaRPr lang="en-US" altLang="x-none" sz="2000"/>
          </a:p>
          <a:p>
            <a:r>
              <a:rPr lang="en-US" altLang="x-none" sz="2000"/>
              <a:t>Selectors Level 3, W3C W3C Recommendation 29 September 2011, </a:t>
            </a:r>
            <a:r>
              <a:rPr lang="en-US" altLang="x-none" sz="2000">
                <a:hlinkClick r:id="rId4"/>
              </a:rPr>
              <a:t>http://www.w3.org/TR/css3-selectors/</a:t>
            </a:r>
            <a:r>
              <a:rPr lang="en-US" altLang="x-none" sz="2000"/>
              <a:t> </a:t>
            </a:r>
          </a:p>
          <a:p>
            <a:r>
              <a:rPr lang="en-US" altLang="x-none" sz="2000"/>
              <a:t>CSS Color Module Level 3, W3C W3C Recommendation 07 June 2011, </a:t>
            </a:r>
            <a:r>
              <a:rPr lang="en-US" altLang="x-none" sz="2000">
                <a:hlinkClick r:id="rId5"/>
              </a:rPr>
              <a:t>http://www.w3.org/TR/css3-color/</a:t>
            </a:r>
            <a:r>
              <a:rPr lang="en-US" altLang="x-none" sz="2000"/>
              <a:t> </a:t>
            </a:r>
          </a:p>
          <a:p>
            <a:r>
              <a:rPr lang="en-US" altLang="x-none" sz="2000"/>
              <a:t>CSS Namespaces Module, W3C W3C Recommendation 29 September 2011, </a:t>
            </a:r>
            <a:r>
              <a:rPr lang="en-US" altLang="x-none" sz="2000">
                <a:hlinkClick r:id="rId6"/>
              </a:rPr>
              <a:t>http://www.w3.org/TR/css3-namespace/</a:t>
            </a:r>
            <a:r>
              <a:rPr lang="en-US" altLang="x-none" sz="2000"/>
              <a:t> </a:t>
            </a:r>
          </a:p>
          <a:p>
            <a:r>
              <a:rPr lang="en-US" altLang="x-none" sz="2000"/>
              <a:t>CSS Multi-column Layout Module, W3C Candidate Recommendation 12 April 2011, </a:t>
            </a:r>
            <a:r>
              <a:rPr lang="en-US" altLang="x-none" sz="2000">
                <a:hlinkClick r:id="rId7"/>
              </a:rPr>
              <a:t>http://www.w3.org/TR/css3-multicol/</a:t>
            </a:r>
          </a:p>
          <a:p>
            <a:r>
              <a:rPr lang="en-US" altLang="x-none" sz="2000"/>
              <a:t>Media Queries, W3C Recommendation 19 June 2012, </a:t>
            </a:r>
            <a:r>
              <a:rPr lang="en-US" altLang="x-none" sz="2000">
                <a:hlinkClick r:id="rId8"/>
              </a:rPr>
              <a:t>http://www.w3.org/TR/css3-mediaqueries/</a:t>
            </a:r>
            <a:endParaRPr lang="en-US" altLang="x-none" sz="2000" dirty="0"/>
          </a:p>
        </p:txBody>
      </p:sp>
    </p:spTree>
    <p:extLst>
      <p:ext uri="{BB962C8B-B14F-4D97-AF65-F5344CB8AC3E}">
        <p14:creationId xmlns:p14="http://schemas.microsoft.com/office/powerpoint/2010/main" val="405844862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Fabio Vitali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Dipartimento di Informatica </a:t>
            </a:r>
            <a:r>
              <a:rPr lang="mr-IN" dirty="0"/>
              <a:t>–</a:t>
            </a:r>
            <a:r>
              <a:rPr lang="it-IT" dirty="0"/>
              <a:t> Scienze e Ingegneria</a:t>
            </a:r>
          </a:p>
          <a:p>
            <a:r>
              <a:rPr lang="it-IT" dirty="0"/>
              <a:t>Alma mater </a:t>
            </a:r>
            <a:r>
              <a:rPr lang="mr-IN" dirty="0"/>
              <a:t>–</a:t>
            </a:r>
            <a:r>
              <a:rPr lang="it-IT" dirty="0"/>
              <a:t> Università di Bologna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 err="1"/>
              <a:t>Fabio.vitali@unibo.it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69412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519BA86-F28C-0B4C-B742-C9EB1CBCE0E3}"/>
              </a:ext>
            </a:extLst>
          </p:cNvPr>
          <p:cNvSpPr/>
          <p:nvPr/>
        </p:nvSpPr>
        <p:spPr>
          <a:xfrm>
            <a:off x="6191672" y="5805264"/>
            <a:ext cx="2952328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14EE683-B100-544C-B5C7-7E25D4DB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Orrori di pagine affiancate</a:t>
            </a:r>
          </a:p>
        </p:txBody>
      </p:sp>
      <p:pic>
        <p:nvPicPr>
          <p:cNvPr id="3" name="Immagine 9">
            <a:extLst>
              <a:ext uri="{FF2B5EF4-FFF2-40B4-BE49-F238E27FC236}">
                <a16:creationId xmlns:a16="http://schemas.microsoft.com/office/drawing/2014/main" id="{AF8FC7FB-9972-C94A-7113-7C3118909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36" y="1457242"/>
            <a:ext cx="7200000" cy="48158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574C2-D17F-9AA6-6DAE-CAE918F173D6}"/>
              </a:ext>
            </a:extLst>
          </p:cNvPr>
          <p:cNvSpPr/>
          <p:nvPr/>
        </p:nvSpPr>
        <p:spPr>
          <a:xfrm>
            <a:off x="3995936" y="1052736"/>
            <a:ext cx="4320480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COPERTIN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4000" b="1" dirty="0" smtClean="0">
            <a:solidFill>
              <a:schemeClr val="bg1"/>
            </a:solidFill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Bo 2018" id="{77AE0FB2-4879-964F-849A-3A32905419A6}" vid="{FC7F7F54-DD80-764E-97AE-0D93797CFCFB}"/>
    </a:ext>
  </a:extLst>
</a:theme>
</file>

<file path=ppt/theme/theme2.xml><?xml version="1.0" encoding="utf-8"?>
<a:theme xmlns:a="http://schemas.openxmlformats.org/drawingml/2006/main" name="DIAPOSITIV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Bo 2018" id="{77AE0FB2-4879-964F-849A-3A32905419A6}" vid="{4E650280-9A27-7340-85FA-392DE218C4C4}"/>
    </a:ext>
  </a:extLst>
</a:theme>
</file>

<file path=ppt/theme/theme3.xml><?xml version="1.0" encoding="utf-8"?>
<a:theme xmlns:a="http://schemas.openxmlformats.org/drawingml/2006/main" name="CHIUSURA">
  <a:themeElements>
    <a:clrScheme name="Personalizzat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EEECE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Bo 2018" id="{77AE0FB2-4879-964F-849A-3A32905419A6}" vid="{0C5252B9-929E-6540-AF86-F3E8924A5785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UniBo 2018</Template>
  <TotalTime>13911</TotalTime>
  <Words>7705</Words>
  <Application>Microsoft Macintosh PowerPoint</Application>
  <PresentationFormat>On-screen Show (4:3)</PresentationFormat>
  <Paragraphs>828</Paragraphs>
  <Slides>83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83</vt:i4>
      </vt:variant>
    </vt:vector>
  </HeadingPairs>
  <TitlesOfParts>
    <vt:vector size="97" baseType="lpstr">
      <vt:lpstr>Andale Mono</vt:lpstr>
      <vt:lpstr>Arial</vt:lpstr>
      <vt:lpstr>Calibri</vt:lpstr>
      <vt:lpstr>Cambria Math</vt:lpstr>
      <vt:lpstr>Century Gothic</vt:lpstr>
      <vt:lpstr>Courier</vt:lpstr>
      <vt:lpstr>Courier New</vt:lpstr>
      <vt:lpstr>Gill Sans</vt:lpstr>
      <vt:lpstr>Lucida Console</vt:lpstr>
      <vt:lpstr>Monotype Sorts</vt:lpstr>
      <vt:lpstr>Times New Roman</vt:lpstr>
      <vt:lpstr>COPERTINA</vt:lpstr>
      <vt:lpstr>DIAPOSITIVE</vt:lpstr>
      <vt:lpstr>CHIUSURA</vt:lpstr>
      <vt:lpstr>CSS e page layout</vt:lpstr>
      <vt:lpstr>Page layout</vt:lpstr>
      <vt:lpstr>Graphic Design</vt:lpstr>
      <vt:lpstr>Page layout</vt:lpstr>
      <vt:lpstr>Evoluzione del page layout</vt:lpstr>
      <vt:lpstr>Page layout</vt:lpstr>
      <vt:lpstr>Orrori di pagine affiancate</vt:lpstr>
      <vt:lpstr>Orrori di pagine affiancate</vt:lpstr>
      <vt:lpstr>Orrori di pagine affiancate</vt:lpstr>
      <vt:lpstr>Aspetti del page layout</vt:lpstr>
      <vt:lpstr>Orientamento</vt:lpstr>
      <vt:lpstr>Aspect ratio</vt:lpstr>
      <vt:lpstr>Dimensioni</vt:lpstr>
      <vt:lpstr>Risoluzioni</vt:lpstr>
      <vt:lpstr>Griglie</vt:lpstr>
      <vt:lpstr>La sezione aurea</vt:lpstr>
      <vt:lpstr>La sezione aurea in tipografia</vt:lpstr>
      <vt:lpstr>PowerPoint Presentation</vt:lpstr>
      <vt:lpstr>Cascading  Style Sheet II parte</vt:lpstr>
      <vt:lpstr>Selettori e regole</vt:lpstr>
      <vt:lpstr>Selettori (1/6):  universale, tipo, classe e id</vt:lpstr>
      <vt:lpstr>Selettori (2/6) pseudo-elementi</vt:lpstr>
      <vt:lpstr>Selettori (3/6) prossimità</vt:lpstr>
      <vt:lpstr>Selettori (4/6) attributi</vt:lpstr>
      <vt:lpstr>Selettori (5/6) pseudo-classi strutturali</vt:lpstr>
      <vt:lpstr>Selettori (6/6) pseudo-classi</vt:lpstr>
      <vt:lpstr>Proprietà</vt:lpstr>
      <vt:lpstr>Canvas e viewport</vt:lpstr>
      <vt:lpstr>Unità di misura basate  su canvas e viewport (1)</vt:lpstr>
      <vt:lpstr>Unità di misura basate  su canvas e viewport (2)</vt:lpstr>
      <vt:lpstr>L'unità flex (fr)</vt:lpstr>
      <vt:lpstr>Posizione della scatola</vt:lpstr>
      <vt:lpstr>Posizionamento:  position, float, coordinate e dimensioni</vt:lpstr>
      <vt:lpstr>Esempio di posizionamento</vt:lpstr>
      <vt:lpstr>Posizionamento: z-index </vt:lpstr>
      <vt:lpstr>Posizionamento: overflow </vt:lpstr>
      <vt:lpstr>Colonne di testo</vt:lpstr>
      <vt:lpstr>Il layout in CSS</vt:lpstr>
      <vt:lpstr>La proprietà display</vt:lpstr>
      <vt:lpstr>Il layout</vt:lpstr>
      <vt:lpstr>Layout 0: no layout</vt:lpstr>
      <vt:lpstr>Layout 1: Tabella HTML</vt:lpstr>
      <vt:lpstr>Layout 2: Float</vt:lpstr>
      <vt:lpstr>Layout 3: Positioning</vt:lpstr>
      <vt:lpstr>Layout 4: Tabelle CSS</vt:lpstr>
      <vt:lpstr>Grid</vt:lpstr>
      <vt:lpstr>Layout 5: Grid</vt:lpstr>
      <vt:lpstr>Flexbox</vt:lpstr>
      <vt:lpstr>Layout 6: Flexbox</vt:lpstr>
      <vt:lpstr>Altri aspetti di CSS</vt:lpstr>
      <vt:lpstr>Altri aspetti di CSS</vt:lpstr>
      <vt:lpstr>Ereditarietà</vt:lpstr>
      <vt:lpstr>Eccezione alla cascata: !important (1/2)</vt:lpstr>
      <vt:lpstr>Eccezione alla cascata: !important (2/2)</vt:lpstr>
      <vt:lpstr>Ma la cascata è davvero una cascata?</vt:lpstr>
      <vt:lpstr>A cascata sì, ma con calma</vt:lpstr>
      <vt:lpstr>L'ordine della cascata</vt:lpstr>
      <vt:lpstr>Trasformazioni CSS</vt:lpstr>
      <vt:lpstr>Trasformazioni CSS: scale(X,Y)</vt:lpstr>
      <vt:lpstr>Trasformazioni CSS: rotate(deg)</vt:lpstr>
      <vt:lpstr>At rules</vt:lpstr>
      <vt:lpstr>@font-face: specificare un font non installato</vt:lpstr>
      <vt:lpstr>@media:  specificare regole dipendenti dal device</vt:lpstr>
      <vt:lpstr>Media queries</vt:lpstr>
      <vt:lpstr>Media queries</vt:lpstr>
      <vt:lpstr>Esempio di uso di media query</vt:lpstr>
      <vt:lpstr>Animazioni in CSS</vt:lpstr>
      <vt:lpstr>Un esempio di animazione</vt:lpstr>
      <vt:lpstr>Un esempio di animazione</vt:lpstr>
      <vt:lpstr>Limiti del CSS</vt:lpstr>
      <vt:lpstr>LESS, SASS, SCSS</vt:lpstr>
      <vt:lpstr>Variabili e calcoli aritmetici in CSS</vt:lpstr>
      <vt:lpstr>Twitter Bootstrap</vt:lpstr>
      <vt:lpstr>Framework CSS</vt:lpstr>
      <vt:lpstr>Twitter Bootstrap</vt:lpstr>
      <vt:lpstr>Responsive web design</vt:lpstr>
      <vt:lpstr>La griglia di Bootstrap</vt:lpstr>
      <vt:lpstr>Un esempio di griglia</vt:lpstr>
      <vt:lpstr>Navbar e finestre modali</vt:lpstr>
      <vt:lpstr>Un esempio di navbar</vt:lpstr>
      <vt:lpstr>Tailwind</vt:lpstr>
      <vt:lpstr>Bibliografia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al corso di Tecnologie Web - A.A. 2017/18</dc:title>
  <dc:creator>Fabio Vitali</dc:creator>
  <cp:lastModifiedBy>Fabio Vitali</cp:lastModifiedBy>
  <cp:revision>188</cp:revision>
  <cp:lastPrinted>2023-03-13T13:49:46Z</cp:lastPrinted>
  <dcterms:created xsi:type="dcterms:W3CDTF">2018-02-25T15:54:11Z</dcterms:created>
  <dcterms:modified xsi:type="dcterms:W3CDTF">2023-03-13T13:49:48Z</dcterms:modified>
</cp:coreProperties>
</file>